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Raleway" pitchFamily="2" charset="0"/>
      <p:regular r:id="rId17"/>
    </p:embeddedFont>
    <p:embeddedFont>
      <p:font typeface="Roboto" panose="02000000000000000000"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4" d="100"/>
          <a:sy n="64" d="100"/>
        </p:scale>
        <p:origin x="2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48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9.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svg"/><Relationship Id="rId11" Type="http://schemas.openxmlformats.org/officeDocument/2006/relationships/image" Target="../media/image9.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22884"/>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Laddr: The Full-Stack Real Estate Investment Platform</a:t>
            </a:r>
            <a:endParaRPr lang="en-US" sz="3900" dirty="0"/>
          </a:p>
        </p:txBody>
      </p:sp>
      <p:sp>
        <p:nvSpPr>
          <p:cNvPr id="4" name="Text 1"/>
          <p:cNvSpPr/>
          <p:nvPr/>
        </p:nvSpPr>
        <p:spPr>
          <a:xfrm>
            <a:off x="793790" y="366069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Laddr is a comprehensive full-stack web application designed to revolutionize real estate investment. It empowers users—from novices to experienced investors—to explore, analyze, compare, and manage property investments using an intuitive dashboard and advanced analytics tools.</a:t>
            </a:r>
            <a:endParaRPr lang="en-US" sz="1550" dirty="0"/>
          </a:p>
        </p:txBody>
      </p:sp>
      <p:sp>
        <p:nvSpPr>
          <p:cNvPr id="5" name="Text 2"/>
          <p:cNvSpPr/>
          <p:nvPr/>
        </p:nvSpPr>
        <p:spPr>
          <a:xfrm>
            <a:off x="793790" y="515409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Our platform aggregates critical property data, provides actionable market insights, and facilitates data-driven decision-making, ensuring a seamless user experience across all stages of the investment lifecycle.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660934"/>
            <a:ext cx="10590728"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Laddr: Your Strategic Advantage in Real Estate Investment</a:t>
            </a:r>
            <a:endParaRPr lang="en-US" sz="3100" dirty="0"/>
          </a:p>
        </p:txBody>
      </p:sp>
      <p:sp>
        <p:nvSpPr>
          <p:cNvPr id="4" name="Text 1"/>
          <p:cNvSpPr/>
          <p:nvPr/>
        </p:nvSpPr>
        <p:spPr>
          <a:xfrm>
            <a:off x="1667708" y="4752380"/>
            <a:ext cx="11592639" cy="372070"/>
          </a:xfrm>
          <a:prstGeom prst="rect">
            <a:avLst/>
          </a:prstGeom>
          <a:noFill/>
          <a:ln/>
        </p:spPr>
        <p:txBody>
          <a:bodyPr wrap="none" lIns="0" tIns="0" rIns="0" bIns="0" rtlCol="0" anchor="t"/>
          <a:lstStyle/>
          <a:p>
            <a:pPr marL="0" indent="0" algn="ctr">
              <a:lnSpc>
                <a:spcPts val="2900"/>
              </a:lnSpc>
              <a:buNone/>
            </a:pPr>
            <a:r>
              <a:rPr lang="en-US" sz="2300" dirty="0">
                <a:solidFill>
                  <a:srgbClr val="1B1B27"/>
                </a:solidFill>
                <a:latin typeface="Raleway" pitchFamily="34" charset="0"/>
                <a:ea typeface="Raleway" pitchFamily="34" charset="-122"/>
                <a:cs typeface="Raleway" pitchFamily="34" charset="-120"/>
              </a:rPr>
              <a:t>Transforming complex property data into confident, actionable investment decisions.</a:t>
            </a:r>
            <a:endParaRPr lang="en-US" sz="2300" dirty="0"/>
          </a:p>
        </p:txBody>
      </p:sp>
      <p:sp>
        <p:nvSpPr>
          <p:cNvPr id="5" name="Shape 2"/>
          <p:cNvSpPr/>
          <p:nvPr/>
        </p:nvSpPr>
        <p:spPr>
          <a:xfrm>
            <a:off x="793790" y="4454723"/>
            <a:ext cx="22860" cy="967383"/>
          </a:xfrm>
          <a:prstGeom prst="rect">
            <a:avLst/>
          </a:prstGeom>
          <a:solidFill>
            <a:srgbClr val="1B1B27"/>
          </a:solidFill>
          <a:ln/>
        </p:spPr>
      </p:sp>
      <p:sp>
        <p:nvSpPr>
          <p:cNvPr id="6" name="Text 3"/>
          <p:cNvSpPr/>
          <p:nvPr/>
        </p:nvSpPr>
        <p:spPr>
          <a:xfrm>
            <a:off x="793790" y="56453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Laddr provides the technical foundation and feature depth necessary for any modern investor. Its robust architecture and user-centric design ensure it is ready to handle both current market demands and future innovation in the FinTech space.</a:t>
            </a:r>
            <a:endParaRPr lang="en-US" sz="1550" dirty="0"/>
          </a:p>
        </p:txBody>
      </p:sp>
      <p:pic>
        <p:nvPicPr>
          <p:cNvPr id="9" name="Picture 8">
            <a:extLst>
              <a:ext uri="{FF2B5EF4-FFF2-40B4-BE49-F238E27FC236}">
                <a16:creationId xmlns:a16="http://schemas.microsoft.com/office/drawing/2014/main" id="{53B8A0DE-D1EC-C9EB-C850-486995A5304C}"/>
              </a:ext>
            </a:extLst>
          </p:cNvPr>
          <p:cNvPicPr>
            <a:picLocks noChangeAspect="1"/>
          </p:cNvPicPr>
          <p:nvPr/>
        </p:nvPicPr>
        <p:blipFill>
          <a:blip r:embed="rId4"/>
          <a:stretch>
            <a:fillRect/>
          </a:stretch>
        </p:blipFill>
        <p:spPr>
          <a:xfrm>
            <a:off x="12678488" y="7674229"/>
            <a:ext cx="1862460" cy="4763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85305"/>
            <a:ext cx="4220766"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Core Technology Stack</a:t>
            </a:r>
            <a:endParaRPr lang="en-US" sz="3100" dirty="0"/>
          </a:p>
        </p:txBody>
      </p:sp>
      <p:sp>
        <p:nvSpPr>
          <p:cNvPr id="3" name="Text 1"/>
          <p:cNvSpPr/>
          <p:nvPr/>
        </p:nvSpPr>
        <p:spPr>
          <a:xfrm>
            <a:off x="793790" y="237827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Laddr is built on a modern, flexible, and scalable tech stack, ensuring high performance and maintainability across both frontend and backend operations. The selection prioritizes widely adopted and robust open-source technologies.</a:t>
            </a:r>
            <a:endParaRPr lang="en-US" sz="1550" dirty="0"/>
          </a:p>
        </p:txBody>
      </p:sp>
      <p:sp>
        <p:nvSpPr>
          <p:cNvPr id="4" name="Shape 2"/>
          <p:cNvSpPr/>
          <p:nvPr/>
        </p:nvSpPr>
        <p:spPr>
          <a:xfrm>
            <a:off x="793790" y="3236595"/>
            <a:ext cx="4215289" cy="2966918"/>
          </a:xfrm>
          <a:prstGeom prst="roundRect">
            <a:avLst>
              <a:gd name="adj" fmla="val 2810"/>
            </a:avLst>
          </a:prstGeom>
          <a:solidFill>
            <a:srgbClr val="E1E1EA"/>
          </a:solidFill>
          <a:ln w="7620">
            <a:solidFill>
              <a:srgbClr val="C7C7D0"/>
            </a:solidFill>
            <a:prstDash val="solid"/>
          </a:ln>
        </p:spPr>
      </p:sp>
      <p:sp>
        <p:nvSpPr>
          <p:cNvPr id="5" name="Shape 3"/>
          <p:cNvSpPr/>
          <p:nvPr/>
        </p:nvSpPr>
        <p:spPr>
          <a:xfrm>
            <a:off x="999768" y="3442573"/>
            <a:ext cx="595313" cy="595313"/>
          </a:xfrm>
          <a:prstGeom prst="roundRect">
            <a:avLst>
              <a:gd name="adj" fmla="val 15358451"/>
            </a:avLst>
          </a:prstGeom>
          <a:solidFill>
            <a:srgbClr val="1B1B27"/>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479" y="3606165"/>
            <a:ext cx="267891" cy="267891"/>
          </a:xfrm>
          <a:prstGeom prst="rect">
            <a:avLst/>
          </a:prstGeom>
        </p:spPr>
      </p:pic>
      <p:sp>
        <p:nvSpPr>
          <p:cNvPr id="7" name="Text 4"/>
          <p:cNvSpPr/>
          <p:nvPr/>
        </p:nvSpPr>
        <p:spPr>
          <a:xfrm>
            <a:off x="999768" y="423624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C3939"/>
                </a:solidFill>
                <a:latin typeface="Raleway" pitchFamily="34" charset="0"/>
                <a:ea typeface="Raleway" pitchFamily="34" charset="-122"/>
                <a:cs typeface="Raleway" pitchFamily="34" charset="-120"/>
              </a:rPr>
              <a:t>Frontend</a:t>
            </a:r>
            <a:endParaRPr lang="en-US" sz="2300" dirty="0"/>
          </a:p>
        </p:txBody>
      </p:sp>
      <p:sp>
        <p:nvSpPr>
          <p:cNvPr id="8" name="Text 5"/>
          <p:cNvSpPr/>
          <p:nvPr/>
        </p:nvSpPr>
        <p:spPr>
          <a:xfrm>
            <a:off x="999768" y="4727377"/>
            <a:ext cx="3803333" cy="1270159"/>
          </a:xfrm>
          <a:prstGeom prst="rect">
            <a:avLst/>
          </a:prstGeom>
          <a:noFill/>
          <a:ln/>
        </p:spPr>
        <p:txBody>
          <a:bodyPr wrap="squar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React.js (v19.2.0)</a:t>
            </a:r>
            <a:r>
              <a:rPr lang="en-US" sz="1550" dirty="0">
                <a:solidFill>
                  <a:srgbClr val="3C3939"/>
                </a:solidFill>
                <a:latin typeface="Roboto" pitchFamily="34" charset="0"/>
                <a:ea typeface="Roboto" pitchFamily="34" charset="-122"/>
                <a:cs typeface="Roboto" pitchFamily="34" charset="-120"/>
              </a:rPr>
              <a:t> with JavaScript for building a dynamic Single-Page Application (SPA) and component-based user interface.</a:t>
            </a:r>
            <a:endParaRPr lang="en-US" sz="1550" dirty="0"/>
          </a:p>
        </p:txBody>
      </p:sp>
      <p:sp>
        <p:nvSpPr>
          <p:cNvPr id="9" name="Shape 6"/>
          <p:cNvSpPr/>
          <p:nvPr/>
        </p:nvSpPr>
        <p:spPr>
          <a:xfrm>
            <a:off x="5207437" y="3236595"/>
            <a:ext cx="4215408" cy="2966918"/>
          </a:xfrm>
          <a:prstGeom prst="roundRect">
            <a:avLst>
              <a:gd name="adj" fmla="val 2810"/>
            </a:avLst>
          </a:prstGeom>
          <a:solidFill>
            <a:srgbClr val="E1E1EA"/>
          </a:solidFill>
          <a:ln w="7620">
            <a:solidFill>
              <a:srgbClr val="C7C7D0"/>
            </a:solidFill>
            <a:prstDash val="solid"/>
          </a:ln>
        </p:spPr>
      </p:sp>
      <p:sp>
        <p:nvSpPr>
          <p:cNvPr id="10" name="Shape 7"/>
          <p:cNvSpPr/>
          <p:nvPr/>
        </p:nvSpPr>
        <p:spPr>
          <a:xfrm>
            <a:off x="5413415" y="3442573"/>
            <a:ext cx="595313" cy="595313"/>
          </a:xfrm>
          <a:prstGeom prst="roundRect">
            <a:avLst>
              <a:gd name="adj" fmla="val 15358451"/>
            </a:avLst>
          </a:prstGeom>
          <a:solidFill>
            <a:srgbClr val="1B1B27"/>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7126" y="3606165"/>
            <a:ext cx="267891" cy="267891"/>
          </a:xfrm>
          <a:prstGeom prst="rect">
            <a:avLst/>
          </a:prstGeom>
        </p:spPr>
      </p:pic>
      <p:sp>
        <p:nvSpPr>
          <p:cNvPr id="12" name="Text 8"/>
          <p:cNvSpPr/>
          <p:nvPr/>
        </p:nvSpPr>
        <p:spPr>
          <a:xfrm>
            <a:off x="5413415" y="423624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C3939"/>
                </a:solidFill>
                <a:latin typeface="Raleway" pitchFamily="34" charset="0"/>
                <a:ea typeface="Raleway" pitchFamily="34" charset="-122"/>
                <a:cs typeface="Raleway" pitchFamily="34" charset="-120"/>
              </a:rPr>
              <a:t>Backend &amp; API</a:t>
            </a:r>
            <a:endParaRPr lang="en-US" sz="2300" dirty="0"/>
          </a:p>
        </p:txBody>
      </p:sp>
      <p:sp>
        <p:nvSpPr>
          <p:cNvPr id="13" name="Text 9"/>
          <p:cNvSpPr/>
          <p:nvPr/>
        </p:nvSpPr>
        <p:spPr>
          <a:xfrm>
            <a:off x="5413415" y="4727377"/>
            <a:ext cx="3803452" cy="952619"/>
          </a:xfrm>
          <a:prstGeom prst="rect">
            <a:avLst/>
          </a:prstGeom>
          <a:noFill/>
          <a:ln/>
        </p:spPr>
        <p:txBody>
          <a:bodyPr wrap="squar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Node.js</a:t>
            </a:r>
            <a:r>
              <a:rPr lang="en-US" sz="1550" dirty="0">
                <a:solidFill>
                  <a:srgbClr val="3C3939"/>
                </a:solidFill>
                <a:latin typeface="Roboto" pitchFamily="34" charset="0"/>
                <a:ea typeface="Roboto" pitchFamily="34" charset="-122"/>
                <a:cs typeface="Roboto" pitchFamily="34" charset="-120"/>
              </a:rPr>
              <a:t> with </a:t>
            </a:r>
            <a:r>
              <a:rPr lang="en-US" sz="1550" b="1" dirty="0">
                <a:solidFill>
                  <a:srgbClr val="3C3939"/>
                </a:solidFill>
                <a:latin typeface="Roboto" pitchFamily="34" charset="0"/>
                <a:ea typeface="Roboto" pitchFamily="34" charset="-122"/>
                <a:cs typeface="Roboto" pitchFamily="34" charset="-120"/>
              </a:rPr>
              <a:t>Express.js</a:t>
            </a:r>
            <a:r>
              <a:rPr lang="en-US" sz="1550" dirty="0">
                <a:solidFill>
                  <a:srgbClr val="3C3939"/>
                </a:solidFill>
                <a:latin typeface="Roboto" pitchFamily="34" charset="0"/>
                <a:ea typeface="Roboto" pitchFamily="34" charset="-122"/>
                <a:cs typeface="Roboto" pitchFamily="34" charset="-120"/>
              </a:rPr>
              <a:t> for developing scalable and modular RESTful APIs that handle business logic and data requests.</a:t>
            </a:r>
            <a:endParaRPr lang="en-US" sz="1550" dirty="0"/>
          </a:p>
        </p:txBody>
      </p:sp>
      <p:sp>
        <p:nvSpPr>
          <p:cNvPr id="14" name="Shape 10"/>
          <p:cNvSpPr/>
          <p:nvPr/>
        </p:nvSpPr>
        <p:spPr>
          <a:xfrm>
            <a:off x="9621203" y="3236595"/>
            <a:ext cx="4215289" cy="2966918"/>
          </a:xfrm>
          <a:prstGeom prst="roundRect">
            <a:avLst>
              <a:gd name="adj" fmla="val 2810"/>
            </a:avLst>
          </a:prstGeom>
          <a:solidFill>
            <a:srgbClr val="E1E1EA"/>
          </a:solidFill>
          <a:ln w="7620">
            <a:solidFill>
              <a:srgbClr val="C7C7D0"/>
            </a:solidFill>
            <a:prstDash val="solid"/>
          </a:ln>
        </p:spPr>
      </p:sp>
      <p:sp>
        <p:nvSpPr>
          <p:cNvPr id="15" name="Shape 11"/>
          <p:cNvSpPr/>
          <p:nvPr/>
        </p:nvSpPr>
        <p:spPr>
          <a:xfrm>
            <a:off x="9827181" y="3442573"/>
            <a:ext cx="595313" cy="595313"/>
          </a:xfrm>
          <a:prstGeom prst="roundRect">
            <a:avLst>
              <a:gd name="adj" fmla="val 15358451"/>
            </a:avLst>
          </a:prstGeom>
          <a:solidFill>
            <a:srgbClr val="1B1B27"/>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90892" y="3606165"/>
            <a:ext cx="267891" cy="267891"/>
          </a:xfrm>
          <a:prstGeom prst="rect">
            <a:avLst/>
          </a:prstGeom>
        </p:spPr>
      </p:pic>
      <p:sp>
        <p:nvSpPr>
          <p:cNvPr id="17" name="Text 12"/>
          <p:cNvSpPr/>
          <p:nvPr/>
        </p:nvSpPr>
        <p:spPr>
          <a:xfrm>
            <a:off x="9827181" y="423624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C3939"/>
                </a:solidFill>
                <a:latin typeface="Raleway" pitchFamily="34" charset="0"/>
                <a:ea typeface="Raleway" pitchFamily="34" charset="-122"/>
                <a:cs typeface="Raleway" pitchFamily="34" charset="-120"/>
              </a:rPr>
              <a:t>Data Storage</a:t>
            </a:r>
            <a:endParaRPr lang="en-US" sz="2300" dirty="0"/>
          </a:p>
        </p:txBody>
      </p:sp>
      <p:sp>
        <p:nvSpPr>
          <p:cNvPr id="18" name="Text 13"/>
          <p:cNvSpPr/>
          <p:nvPr/>
        </p:nvSpPr>
        <p:spPr>
          <a:xfrm>
            <a:off x="9827181" y="4727377"/>
            <a:ext cx="3803333" cy="952619"/>
          </a:xfrm>
          <a:prstGeom prst="rect">
            <a:avLst/>
          </a:prstGeom>
          <a:noFill/>
          <a:ln/>
        </p:spPr>
        <p:txBody>
          <a:bodyPr wrap="squar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MongoDB</a:t>
            </a:r>
            <a:r>
              <a:rPr lang="en-US" sz="1550" dirty="0">
                <a:solidFill>
                  <a:srgbClr val="3C3939"/>
                </a:solidFill>
                <a:latin typeface="Roboto" pitchFamily="34" charset="0"/>
                <a:ea typeface="Roboto" pitchFamily="34" charset="-122"/>
                <a:cs typeface="Roboto" pitchFamily="34" charset="-120"/>
              </a:rPr>
              <a:t> (NoSQL) offers flexible schema design, essential for storing diverse and rapidly changing real estate property data.</a:t>
            </a:r>
            <a:endParaRPr lang="en-US" sz="1550" dirty="0"/>
          </a:p>
        </p:txBody>
      </p:sp>
      <p:sp>
        <p:nvSpPr>
          <p:cNvPr id="19" name="Text 14"/>
          <p:cNvSpPr/>
          <p:nvPr/>
        </p:nvSpPr>
        <p:spPr>
          <a:xfrm>
            <a:off x="793790" y="64267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This combination allows for efficient development cycles and robust performance under varying load conditions.</a:t>
            </a:r>
            <a:endParaRPr lang="en-US" sz="1550" dirty="0"/>
          </a:p>
        </p:txBody>
      </p:sp>
      <p:pic>
        <p:nvPicPr>
          <p:cNvPr id="21" name="Picture 20">
            <a:extLst>
              <a:ext uri="{FF2B5EF4-FFF2-40B4-BE49-F238E27FC236}">
                <a16:creationId xmlns:a16="http://schemas.microsoft.com/office/drawing/2014/main" id="{A68893C4-B460-598B-8E2F-9E94144DA7F4}"/>
              </a:ext>
            </a:extLst>
          </p:cNvPr>
          <p:cNvPicPr>
            <a:picLocks noChangeAspect="1"/>
          </p:cNvPicPr>
          <p:nvPr/>
        </p:nvPicPr>
        <p:blipFill>
          <a:blip r:embed="rId9"/>
          <a:stretch>
            <a:fillRect/>
          </a:stretch>
        </p:blipFill>
        <p:spPr>
          <a:xfrm>
            <a:off x="12699284" y="7734627"/>
            <a:ext cx="1862460" cy="4763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04380"/>
            <a:ext cx="9672518"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Frontend Frameworks and Libraries for Enhanced UX</a:t>
            </a:r>
            <a:endParaRPr lang="en-US" sz="3100" dirty="0"/>
          </a:p>
        </p:txBody>
      </p:sp>
      <p:sp>
        <p:nvSpPr>
          <p:cNvPr id="3" name="Text 1"/>
          <p:cNvSpPr/>
          <p:nvPr/>
        </p:nvSpPr>
        <p:spPr>
          <a:xfrm>
            <a:off x="793790" y="25973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Laddr frontend leverages a powerful set of libraries to deliver a rich, interactive, and responsive user experience, focusing heavily on data visualization and geospatial data display.</a:t>
            </a:r>
            <a:endParaRPr lang="en-US" sz="1550" dirty="0"/>
          </a:p>
        </p:txBody>
      </p:sp>
      <p:sp>
        <p:nvSpPr>
          <p:cNvPr id="4" name="Shape 2"/>
          <p:cNvSpPr/>
          <p:nvPr/>
        </p:nvSpPr>
        <p:spPr>
          <a:xfrm>
            <a:off x="793790" y="3455670"/>
            <a:ext cx="4215289" cy="2528768"/>
          </a:xfrm>
          <a:prstGeom prst="roundRect">
            <a:avLst>
              <a:gd name="adj" fmla="val 4339"/>
            </a:avLst>
          </a:prstGeom>
          <a:solidFill>
            <a:srgbClr val="FFFFFF">
              <a:alpha val="95000"/>
            </a:srgbClr>
          </a:solidFill>
          <a:ln w="22860">
            <a:solidFill>
              <a:srgbClr val="C7C7D0"/>
            </a:solidFill>
            <a:prstDash val="solid"/>
          </a:ln>
        </p:spPr>
      </p:sp>
      <p:sp>
        <p:nvSpPr>
          <p:cNvPr id="5" name="Shape 3"/>
          <p:cNvSpPr/>
          <p:nvPr/>
        </p:nvSpPr>
        <p:spPr>
          <a:xfrm>
            <a:off x="770930" y="3455670"/>
            <a:ext cx="91440" cy="2528768"/>
          </a:xfrm>
          <a:prstGeom prst="roundRect">
            <a:avLst>
              <a:gd name="adj" fmla="val 91163"/>
            </a:avLst>
          </a:prstGeom>
          <a:solidFill>
            <a:srgbClr val="1B1B27"/>
          </a:solidFill>
          <a:ln/>
        </p:spPr>
      </p:sp>
      <p:sp>
        <p:nvSpPr>
          <p:cNvPr id="6" name="Text 4"/>
          <p:cNvSpPr/>
          <p:nvPr/>
        </p:nvSpPr>
        <p:spPr>
          <a:xfrm>
            <a:off x="1083588" y="3676888"/>
            <a:ext cx="2767608"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Routing &amp; Data Fetching</a:t>
            </a:r>
            <a:endParaRPr lang="en-US" sz="1950" dirty="0"/>
          </a:p>
        </p:txBody>
      </p:sp>
      <p:sp>
        <p:nvSpPr>
          <p:cNvPr id="7" name="Text 5"/>
          <p:cNvSpPr/>
          <p:nvPr/>
        </p:nvSpPr>
        <p:spPr>
          <a:xfrm>
            <a:off x="1083588" y="4106108"/>
            <a:ext cx="370427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React Router DOM (v7.9.5) for fast, client-side routing.</a:t>
            </a:r>
            <a:endParaRPr lang="en-US" sz="1550" dirty="0"/>
          </a:p>
        </p:txBody>
      </p:sp>
      <p:sp>
        <p:nvSpPr>
          <p:cNvPr id="8" name="Text 6"/>
          <p:cNvSpPr/>
          <p:nvPr/>
        </p:nvSpPr>
        <p:spPr>
          <a:xfrm>
            <a:off x="1083588" y="4810601"/>
            <a:ext cx="370427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Axios (v1.12.2) for efficient HTTP requests to the backend APIs.</a:t>
            </a:r>
            <a:endParaRPr lang="en-US" sz="1550" dirty="0"/>
          </a:p>
        </p:txBody>
      </p:sp>
      <p:sp>
        <p:nvSpPr>
          <p:cNvPr id="9" name="Shape 7"/>
          <p:cNvSpPr/>
          <p:nvPr/>
        </p:nvSpPr>
        <p:spPr>
          <a:xfrm>
            <a:off x="5207437" y="3455670"/>
            <a:ext cx="4215408" cy="2528768"/>
          </a:xfrm>
          <a:prstGeom prst="roundRect">
            <a:avLst>
              <a:gd name="adj" fmla="val 4339"/>
            </a:avLst>
          </a:prstGeom>
          <a:solidFill>
            <a:srgbClr val="FFFFFF">
              <a:alpha val="95000"/>
            </a:srgbClr>
          </a:solidFill>
          <a:ln w="22860">
            <a:solidFill>
              <a:srgbClr val="C7C7D0"/>
            </a:solidFill>
            <a:prstDash val="solid"/>
          </a:ln>
        </p:spPr>
      </p:sp>
      <p:sp>
        <p:nvSpPr>
          <p:cNvPr id="10" name="Shape 8"/>
          <p:cNvSpPr/>
          <p:nvPr/>
        </p:nvSpPr>
        <p:spPr>
          <a:xfrm>
            <a:off x="5184577" y="3455670"/>
            <a:ext cx="91440" cy="2528768"/>
          </a:xfrm>
          <a:prstGeom prst="roundRect">
            <a:avLst>
              <a:gd name="adj" fmla="val 91163"/>
            </a:avLst>
          </a:prstGeom>
          <a:solidFill>
            <a:srgbClr val="1B1B27"/>
          </a:solidFill>
          <a:ln/>
        </p:spPr>
      </p:sp>
      <p:sp>
        <p:nvSpPr>
          <p:cNvPr id="11" name="Text 9"/>
          <p:cNvSpPr/>
          <p:nvPr/>
        </p:nvSpPr>
        <p:spPr>
          <a:xfrm>
            <a:off x="5497235" y="3676888"/>
            <a:ext cx="2733080"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Visualization &amp; Mapping</a:t>
            </a:r>
            <a:endParaRPr lang="en-US" sz="1950" dirty="0"/>
          </a:p>
        </p:txBody>
      </p:sp>
      <p:sp>
        <p:nvSpPr>
          <p:cNvPr id="12" name="Text 10"/>
          <p:cNvSpPr/>
          <p:nvPr/>
        </p:nvSpPr>
        <p:spPr>
          <a:xfrm>
            <a:off x="5497235" y="4106108"/>
            <a:ext cx="3704392"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Recharts (v3.3.0) for professional-grade charts and data graphs.</a:t>
            </a:r>
            <a:endParaRPr lang="en-US" sz="1550" dirty="0"/>
          </a:p>
        </p:txBody>
      </p:sp>
      <p:sp>
        <p:nvSpPr>
          <p:cNvPr id="13" name="Text 11"/>
          <p:cNvSpPr/>
          <p:nvPr/>
        </p:nvSpPr>
        <p:spPr>
          <a:xfrm>
            <a:off x="5497235" y="4810601"/>
            <a:ext cx="3704392"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Leaflet (v1.9.4) and React-Leaflet (v5.0.0) for interactive property and market location maps.</a:t>
            </a:r>
            <a:endParaRPr lang="en-US" sz="1550" dirty="0"/>
          </a:p>
        </p:txBody>
      </p:sp>
      <p:sp>
        <p:nvSpPr>
          <p:cNvPr id="14" name="Shape 12"/>
          <p:cNvSpPr/>
          <p:nvPr/>
        </p:nvSpPr>
        <p:spPr>
          <a:xfrm>
            <a:off x="9621203" y="3455670"/>
            <a:ext cx="4215289" cy="2528768"/>
          </a:xfrm>
          <a:prstGeom prst="roundRect">
            <a:avLst>
              <a:gd name="adj" fmla="val 4339"/>
            </a:avLst>
          </a:prstGeom>
          <a:solidFill>
            <a:srgbClr val="FFFFFF">
              <a:alpha val="95000"/>
            </a:srgbClr>
          </a:solidFill>
          <a:ln w="22860">
            <a:solidFill>
              <a:srgbClr val="C7C7D0"/>
            </a:solidFill>
            <a:prstDash val="solid"/>
          </a:ln>
        </p:spPr>
      </p:sp>
      <p:sp>
        <p:nvSpPr>
          <p:cNvPr id="15" name="Shape 13"/>
          <p:cNvSpPr/>
          <p:nvPr/>
        </p:nvSpPr>
        <p:spPr>
          <a:xfrm>
            <a:off x="9598343" y="3455670"/>
            <a:ext cx="91440" cy="2528768"/>
          </a:xfrm>
          <a:prstGeom prst="roundRect">
            <a:avLst>
              <a:gd name="adj" fmla="val 91163"/>
            </a:avLst>
          </a:prstGeom>
          <a:solidFill>
            <a:srgbClr val="1B1B27"/>
          </a:solidFill>
          <a:ln/>
        </p:spPr>
      </p:sp>
      <p:sp>
        <p:nvSpPr>
          <p:cNvPr id="16" name="Text 14"/>
          <p:cNvSpPr/>
          <p:nvPr/>
        </p:nvSpPr>
        <p:spPr>
          <a:xfrm>
            <a:off x="9911001" y="367688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Styling &amp; Reports</a:t>
            </a:r>
            <a:endParaRPr lang="en-US" sz="1950" dirty="0"/>
          </a:p>
        </p:txBody>
      </p:sp>
      <p:sp>
        <p:nvSpPr>
          <p:cNvPr id="17" name="Text 15"/>
          <p:cNvSpPr/>
          <p:nvPr/>
        </p:nvSpPr>
        <p:spPr>
          <a:xfrm>
            <a:off x="9911001" y="4106108"/>
            <a:ext cx="370427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Tailwind CSS (v3.4.18) for utility-first styling and responsive design.</a:t>
            </a:r>
            <a:endParaRPr lang="en-US" sz="1550" dirty="0"/>
          </a:p>
        </p:txBody>
      </p:sp>
      <p:sp>
        <p:nvSpPr>
          <p:cNvPr id="18" name="Text 16"/>
          <p:cNvSpPr/>
          <p:nvPr/>
        </p:nvSpPr>
        <p:spPr>
          <a:xfrm>
            <a:off x="9911001" y="4810601"/>
            <a:ext cx="370427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jsPDF (v3.0.3) for generating high-quality, printable investment reports.</a:t>
            </a:r>
            <a:endParaRPr lang="en-US" sz="1550" dirty="0"/>
          </a:p>
        </p:txBody>
      </p:sp>
      <p:sp>
        <p:nvSpPr>
          <p:cNvPr id="19" name="Text 17"/>
          <p:cNvSpPr/>
          <p:nvPr/>
        </p:nvSpPr>
        <p:spPr>
          <a:xfrm>
            <a:off x="793790" y="6207681"/>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Using Tailwind CSS ensures a mobile-friendly and accessible user interface from the ground up, crucial for investors on the move.</a:t>
            </a:r>
            <a:endParaRPr lang="en-US" sz="1550" dirty="0"/>
          </a:p>
        </p:txBody>
      </p:sp>
      <p:pic>
        <p:nvPicPr>
          <p:cNvPr id="20" name="Picture 19">
            <a:extLst>
              <a:ext uri="{FF2B5EF4-FFF2-40B4-BE49-F238E27FC236}">
                <a16:creationId xmlns:a16="http://schemas.microsoft.com/office/drawing/2014/main" id="{DD6D3C32-7C25-1BC3-6900-789DE5FD5722}"/>
              </a:ext>
            </a:extLst>
          </p:cNvPr>
          <p:cNvPicPr>
            <a:picLocks noChangeAspect="1"/>
          </p:cNvPicPr>
          <p:nvPr/>
        </p:nvPicPr>
        <p:blipFill>
          <a:blip r:embed="rId3"/>
          <a:stretch>
            <a:fillRect/>
          </a:stretch>
        </p:blipFill>
        <p:spPr>
          <a:xfrm>
            <a:off x="12678488" y="7716441"/>
            <a:ext cx="1862460" cy="4763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4852" y="499824"/>
            <a:ext cx="9054822" cy="453033"/>
          </a:xfrm>
          <a:prstGeom prst="rect">
            <a:avLst/>
          </a:prstGeom>
          <a:noFill/>
          <a:ln/>
        </p:spPr>
        <p:txBody>
          <a:bodyPr wrap="none" lIns="0" tIns="0" rIns="0" bIns="0" rtlCol="0" anchor="t"/>
          <a:lstStyle/>
          <a:p>
            <a:pPr marL="0" indent="0" algn="l">
              <a:lnSpc>
                <a:spcPts val="3550"/>
              </a:lnSpc>
              <a:buNone/>
            </a:pPr>
            <a:r>
              <a:rPr lang="en-US" sz="2850" dirty="0">
                <a:solidFill>
                  <a:srgbClr val="1B1B27"/>
                </a:solidFill>
                <a:latin typeface="Raleway" pitchFamily="34" charset="0"/>
                <a:ea typeface="Raleway" pitchFamily="34" charset="-122"/>
                <a:cs typeface="Raleway" pitchFamily="34" charset="-120"/>
              </a:rPr>
              <a:t>Key Feature Overview: Empowering Investor Decisions</a:t>
            </a:r>
            <a:endParaRPr lang="en-US" sz="2850" dirty="0"/>
          </a:p>
        </p:txBody>
      </p:sp>
      <p:sp>
        <p:nvSpPr>
          <p:cNvPr id="3" name="Text 1"/>
          <p:cNvSpPr/>
          <p:nvPr/>
        </p:nvSpPr>
        <p:spPr>
          <a:xfrm>
            <a:off x="724852" y="1315283"/>
            <a:ext cx="13180695" cy="289917"/>
          </a:xfrm>
          <a:prstGeom prst="rect">
            <a:avLst/>
          </a:prstGeom>
          <a:noFill/>
          <a:ln/>
        </p:spPr>
        <p:txBody>
          <a:bodyPr wrap="non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Laddr offers a comprehensive suite of features designed to guide users through the entire investment analysis process, from discovery to portfolio management.</a:t>
            </a:r>
            <a:endParaRPr lang="en-US" sz="1400" dirty="0"/>
          </a:p>
        </p:txBody>
      </p:sp>
      <p:sp>
        <p:nvSpPr>
          <p:cNvPr id="4" name="Shape 2"/>
          <p:cNvSpPr/>
          <p:nvPr/>
        </p:nvSpPr>
        <p:spPr>
          <a:xfrm>
            <a:off x="724852" y="2012871"/>
            <a:ext cx="407670" cy="407670"/>
          </a:xfrm>
          <a:prstGeom prst="roundRect">
            <a:avLst>
              <a:gd name="adj" fmla="val 18671"/>
            </a:avLst>
          </a:prstGeom>
          <a:solidFill>
            <a:srgbClr val="E1E1EA"/>
          </a:solidFill>
          <a:ln w="7620">
            <a:solidFill>
              <a:srgbClr val="C7C7D0"/>
            </a:solidFill>
            <a:prstDash val="solid"/>
          </a:ln>
        </p:spPr>
      </p:sp>
      <p:sp>
        <p:nvSpPr>
          <p:cNvPr id="5" name="Text 3"/>
          <p:cNvSpPr/>
          <p:nvPr/>
        </p:nvSpPr>
        <p:spPr>
          <a:xfrm>
            <a:off x="792778" y="2046803"/>
            <a:ext cx="271820" cy="339804"/>
          </a:xfrm>
          <a:prstGeom prst="rect">
            <a:avLst/>
          </a:prstGeom>
          <a:noFill/>
          <a:ln/>
        </p:spPr>
        <p:txBody>
          <a:bodyPr wrap="none" lIns="0" tIns="0" rIns="0" bIns="0" rtlCol="0" anchor="t"/>
          <a:lstStyle/>
          <a:p>
            <a:pPr marL="0" indent="0" algn="ctr">
              <a:lnSpc>
                <a:spcPts val="2100"/>
              </a:lnSpc>
              <a:buNone/>
            </a:pPr>
            <a:r>
              <a:rPr lang="en-US" sz="2100" dirty="0">
                <a:solidFill>
                  <a:srgbClr val="3C3939"/>
                </a:solidFill>
                <a:latin typeface="Raleway" pitchFamily="34" charset="0"/>
                <a:ea typeface="Raleway" pitchFamily="34" charset="-122"/>
                <a:cs typeface="Raleway" pitchFamily="34" charset="-120"/>
              </a:rPr>
              <a:t>1</a:t>
            </a:r>
            <a:endParaRPr lang="en-US" sz="2100" dirty="0"/>
          </a:p>
        </p:txBody>
      </p:sp>
      <p:sp>
        <p:nvSpPr>
          <p:cNvPr id="6" name="Text 4"/>
          <p:cNvSpPr/>
          <p:nvPr/>
        </p:nvSpPr>
        <p:spPr>
          <a:xfrm>
            <a:off x="1313736" y="2075140"/>
            <a:ext cx="4591169" cy="283131"/>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Secure Access and Personalized Dashboard</a:t>
            </a:r>
            <a:endParaRPr lang="en-US" sz="1750" dirty="0"/>
          </a:p>
        </p:txBody>
      </p:sp>
      <p:sp>
        <p:nvSpPr>
          <p:cNvPr id="7" name="Text 5"/>
          <p:cNvSpPr/>
          <p:nvPr/>
        </p:nvSpPr>
        <p:spPr>
          <a:xfrm>
            <a:off x="1313736" y="2539484"/>
            <a:ext cx="7142559" cy="579834"/>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Robust User Authentication (Login/Signup) followed by a personalized Dashboard showing portfolio performance and recent activity metrics.</a:t>
            </a:r>
            <a:endParaRPr lang="en-US" sz="1400" dirty="0"/>
          </a:p>
        </p:txBody>
      </p:sp>
      <p:sp>
        <p:nvSpPr>
          <p:cNvPr id="8" name="Shape 6"/>
          <p:cNvSpPr/>
          <p:nvPr/>
        </p:nvSpPr>
        <p:spPr>
          <a:xfrm>
            <a:off x="724852" y="3481745"/>
            <a:ext cx="407670" cy="407670"/>
          </a:xfrm>
          <a:prstGeom prst="roundRect">
            <a:avLst>
              <a:gd name="adj" fmla="val 18671"/>
            </a:avLst>
          </a:prstGeom>
          <a:solidFill>
            <a:srgbClr val="E1E1EA"/>
          </a:solidFill>
          <a:ln w="7620">
            <a:solidFill>
              <a:srgbClr val="C7C7D0"/>
            </a:solidFill>
            <a:prstDash val="solid"/>
          </a:ln>
        </p:spPr>
      </p:sp>
      <p:sp>
        <p:nvSpPr>
          <p:cNvPr id="9" name="Text 7"/>
          <p:cNvSpPr/>
          <p:nvPr/>
        </p:nvSpPr>
        <p:spPr>
          <a:xfrm>
            <a:off x="792778" y="3515677"/>
            <a:ext cx="271820" cy="339804"/>
          </a:xfrm>
          <a:prstGeom prst="rect">
            <a:avLst/>
          </a:prstGeom>
          <a:noFill/>
          <a:ln/>
        </p:spPr>
        <p:txBody>
          <a:bodyPr wrap="none" lIns="0" tIns="0" rIns="0" bIns="0" rtlCol="0" anchor="t"/>
          <a:lstStyle/>
          <a:p>
            <a:pPr marL="0" indent="0" algn="ctr">
              <a:lnSpc>
                <a:spcPts val="2100"/>
              </a:lnSpc>
              <a:buNone/>
            </a:pPr>
            <a:r>
              <a:rPr lang="en-US" sz="2100" dirty="0">
                <a:solidFill>
                  <a:srgbClr val="3C3939"/>
                </a:solidFill>
                <a:latin typeface="Raleway" pitchFamily="34" charset="0"/>
                <a:ea typeface="Raleway" pitchFamily="34" charset="-122"/>
                <a:cs typeface="Raleway" pitchFamily="34" charset="-120"/>
              </a:rPr>
              <a:t>2</a:t>
            </a:r>
            <a:endParaRPr lang="en-US" sz="2100" dirty="0"/>
          </a:p>
        </p:txBody>
      </p:sp>
      <p:sp>
        <p:nvSpPr>
          <p:cNvPr id="10" name="Text 8"/>
          <p:cNvSpPr/>
          <p:nvPr/>
        </p:nvSpPr>
        <p:spPr>
          <a:xfrm>
            <a:off x="1313736" y="3544014"/>
            <a:ext cx="3337798" cy="283131"/>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Property Discovery and Filtering</a:t>
            </a:r>
            <a:endParaRPr lang="en-US" sz="1750" dirty="0"/>
          </a:p>
        </p:txBody>
      </p:sp>
      <p:sp>
        <p:nvSpPr>
          <p:cNvPr id="11" name="Text 9"/>
          <p:cNvSpPr/>
          <p:nvPr/>
        </p:nvSpPr>
        <p:spPr>
          <a:xfrm>
            <a:off x="1313736" y="4008358"/>
            <a:ext cx="7142559" cy="579834"/>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Browse properties using advanced filters covering location, price range, property type, and amenity specifics.</a:t>
            </a:r>
            <a:endParaRPr lang="en-US" sz="1400" dirty="0"/>
          </a:p>
        </p:txBody>
      </p:sp>
      <p:sp>
        <p:nvSpPr>
          <p:cNvPr id="12" name="Shape 10"/>
          <p:cNvSpPr/>
          <p:nvPr/>
        </p:nvSpPr>
        <p:spPr>
          <a:xfrm>
            <a:off x="724852" y="4950619"/>
            <a:ext cx="407670" cy="407670"/>
          </a:xfrm>
          <a:prstGeom prst="roundRect">
            <a:avLst>
              <a:gd name="adj" fmla="val 18671"/>
            </a:avLst>
          </a:prstGeom>
          <a:solidFill>
            <a:srgbClr val="E1E1EA"/>
          </a:solidFill>
          <a:ln w="7620">
            <a:solidFill>
              <a:srgbClr val="C7C7D0"/>
            </a:solidFill>
            <a:prstDash val="solid"/>
          </a:ln>
        </p:spPr>
      </p:sp>
      <p:sp>
        <p:nvSpPr>
          <p:cNvPr id="13" name="Text 11"/>
          <p:cNvSpPr/>
          <p:nvPr/>
        </p:nvSpPr>
        <p:spPr>
          <a:xfrm>
            <a:off x="792778" y="4984552"/>
            <a:ext cx="271820" cy="339804"/>
          </a:xfrm>
          <a:prstGeom prst="rect">
            <a:avLst/>
          </a:prstGeom>
          <a:noFill/>
          <a:ln/>
        </p:spPr>
        <p:txBody>
          <a:bodyPr wrap="none" lIns="0" tIns="0" rIns="0" bIns="0" rtlCol="0" anchor="t"/>
          <a:lstStyle/>
          <a:p>
            <a:pPr marL="0" indent="0" algn="ctr">
              <a:lnSpc>
                <a:spcPts val="2100"/>
              </a:lnSpc>
              <a:buNone/>
            </a:pPr>
            <a:r>
              <a:rPr lang="en-US" sz="2100" dirty="0">
                <a:solidFill>
                  <a:srgbClr val="3C3939"/>
                </a:solidFill>
                <a:latin typeface="Raleway" pitchFamily="34" charset="0"/>
                <a:ea typeface="Raleway" pitchFamily="34" charset="-122"/>
                <a:cs typeface="Raleway" pitchFamily="34" charset="-120"/>
              </a:rPr>
              <a:t>3</a:t>
            </a:r>
            <a:endParaRPr lang="en-US" sz="2100" dirty="0"/>
          </a:p>
        </p:txBody>
      </p:sp>
      <p:sp>
        <p:nvSpPr>
          <p:cNvPr id="14" name="Text 12"/>
          <p:cNvSpPr/>
          <p:nvPr/>
        </p:nvSpPr>
        <p:spPr>
          <a:xfrm>
            <a:off x="1313736" y="5012888"/>
            <a:ext cx="2783205" cy="283131"/>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In-Depth Property Analysis</a:t>
            </a:r>
            <a:endParaRPr lang="en-US" sz="1750" dirty="0"/>
          </a:p>
        </p:txBody>
      </p:sp>
      <p:sp>
        <p:nvSpPr>
          <p:cNvPr id="15" name="Text 13"/>
          <p:cNvSpPr/>
          <p:nvPr/>
        </p:nvSpPr>
        <p:spPr>
          <a:xfrm>
            <a:off x="1313736" y="5477232"/>
            <a:ext cx="7142559" cy="579834"/>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Detailed view pages with high-resolution images, full specifications, and crucial investment metrics (e.g., projected ROI, rental yield).</a:t>
            </a:r>
            <a:endParaRPr lang="en-US" sz="1400" dirty="0"/>
          </a:p>
        </p:txBody>
      </p:sp>
      <p:sp>
        <p:nvSpPr>
          <p:cNvPr id="16" name="Shape 14"/>
          <p:cNvSpPr/>
          <p:nvPr/>
        </p:nvSpPr>
        <p:spPr>
          <a:xfrm>
            <a:off x="724852" y="6419493"/>
            <a:ext cx="407670" cy="407670"/>
          </a:xfrm>
          <a:prstGeom prst="roundRect">
            <a:avLst>
              <a:gd name="adj" fmla="val 18671"/>
            </a:avLst>
          </a:prstGeom>
          <a:solidFill>
            <a:srgbClr val="E1E1EA"/>
          </a:solidFill>
          <a:ln w="7620">
            <a:solidFill>
              <a:srgbClr val="C7C7D0"/>
            </a:solidFill>
            <a:prstDash val="solid"/>
          </a:ln>
        </p:spPr>
      </p:sp>
      <p:sp>
        <p:nvSpPr>
          <p:cNvPr id="17" name="Text 15"/>
          <p:cNvSpPr/>
          <p:nvPr/>
        </p:nvSpPr>
        <p:spPr>
          <a:xfrm>
            <a:off x="792778" y="6453426"/>
            <a:ext cx="271820" cy="339804"/>
          </a:xfrm>
          <a:prstGeom prst="rect">
            <a:avLst/>
          </a:prstGeom>
          <a:noFill/>
          <a:ln/>
        </p:spPr>
        <p:txBody>
          <a:bodyPr wrap="none" lIns="0" tIns="0" rIns="0" bIns="0" rtlCol="0" anchor="t"/>
          <a:lstStyle/>
          <a:p>
            <a:pPr marL="0" indent="0" algn="ctr">
              <a:lnSpc>
                <a:spcPts val="2100"/>
              </a:lnSpc>
              <a:buNone/>
            </a:pPr>
            <a:r>
              <a:rPr lang="en-US" sz="2100" dirty="0">
                <a:solidFill>
                  <a:srgbClr val="3C3939"/>
                </a:solidFill>
                <a:latin typeface="Raleway" pitchFamily="34" charset="0"/>
                <a:ea typeface="Raleway" pitchFamily="34" charset="-122"/>
                <a:cs typeface="Raleway" pitchFamily="34" charset="-120"/>
              </a:rPr>
              <a:t>4</a:t>
            </a:r>
            <a:endParaRPr lang="en-US" sz="2100" dirty="0"/>
          </a:p>
        </p:txBody>
      </p:sp>
      <p:sp>
        <p:nvSpPr>
          <p:cNvPr id="18" name="Text 16"/>
          <p:cNvSpPr/>
          <p:nvPr/>
        </p:nvSpPr>
        <p:spPr>
          <a:xfrm>
            <a:off x="1313736" y="6481763"/>
            <a:ext cx="2265283" cy="283131"/>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Comparison Tool</a:t>
            </a:r>
            <a:endParaRPr lang="en-US" sz="1750" dirty="0"/>
          </a:p>
        </p:txBody>
      </p:sp>
      <p:sp>
        <p:nvSpPr>
          <p:cNvPr id="19" name="Text 17"/>
          <p:cNvSpPr/>
          <p:nvPr/>
        </p:nvSpPr>
        <p:spPr>
          <a:xfrm>
            <a:off x="1313736" y="6946106"/>
            <a:ext cx="7142559" cy="579834"/>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Side-by-side comparison capability for up to three properties to easily evaluate trade-offs and maximize decision confidence.</a:t>
            </a:r>
            <a:endParaRPr lang="en-US" sz="1400" dirty="0"/>
          </a:p>
        </p:txBody>
      </p:sp>
      <p:pic>
        <p:nvPicPr>
          <p:cNvPr id="20" name="Image 0" descr="preencoded.png"/>
          <p:cNvPicPr>
            <a:picLocks noChangeAspect="1"/>
          </p:cNvPicPr>
          <p:nvPr/>
        </p:nvPicPr>
        <p:blipFill>
          <a:blip r:embed="rId3"/>
          <a:stretch>
            <a:fillRect/>
          </a:stretch>
        </p:blipFill>
        <p:spPr>
          <a:xfrm>
            <a:off x="8906113" y="2012871"/>
            <a:ext cx="5006935" cy="5006935"/>
          </a:xfrm>
          <a:prstGeom prst="rect">
            <a:avLst/>
          </a:prstGeom>
        </p:spPr>
      </p:pic>
      <p:pic>
        <p:nvPicPr>
          <p:cNvPr id="21" name="Picture 20">
            <a:extLst>
              <a:ext uri="{FF2B5EF4-FFF2-40B4-BE49-F238E27FC236}">
                <a16:creationId xmlns:a16="http://schemas.microsoft.com/office/drawing/2014/main" id="{789E04AF-F63F-4D3C-9F4C-C726E4BD5E24}"/>
              </a:ext>
            </a:extLst>
          </p:cNvPr>
          <p:cNvPicPr>
            <a:picLocks noChangeAspect="1"/>
          </p:cNvPicPr>
          <p:nvPr/>
        </p:nvPicPr>
        <p:blipFill>
          <a:blip r:embed="rId4"/>
          <a:stretch>
            <a:fillRect/>
          </a:stretch>
        </p:blipFill>
        <p:spPr>
          <a:xfrm>
            <a:off x="12678488" y="7753284"/>
            <a:ext cx="1862460" cy="4763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3288" y="407908"/>
            <a:ext cx="7236976" cy="37088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Advanced Analytics: Visualizing Market Opportunities</a:t>
            </a:r>
            <a:endParaRPr lang="en-US" sz="2300" dirty="0"/>
          </a:p>
        </p:txBody>
      </p:sp>
      <p:sp>
        <p:nvSpPr>
          <p:cNvPr id="3" name="Text 1"/>
          <p:cNvSpPr/>
          <p:nvPr/>
        </p:nvSpPr>
        <p:spPr>
          <a:xfrm>
            <a:off x="593288" y="1075373"/>
            <a:ext cx="13443823" cy="237292"/>
          </a:xfrm>
          <a:prstGeom prst="rect">
            <a:avLst/>
          </a:prstGeom>
          <a:noFill/>
          <a:ln/>
        </p:spPr>
        <p:txBody>
          <a:bodyPr wrap="none" lIns="0" tIns="0" rIns="0" bIns="0" rtlCol="0" anchor="t"/>
          <a:lstStyle/>
          <a:p>
            <a:pPr marL="0" indent="0" algn="l">
              <a:lnSpc>
                <a:spcPts val="1850"/>
              </a:lnSpc>
              <a:buNone/>
            </a:pPr>
            <a:r>
              <a:rPr lang="en-US" sz="1150" dirty="0">
                <a:solidFill>
                  <a:srgbClr val="3C3939"/>
                </a:solidFill>
                <a:latin typeface="Roboto" pitchFamily="34" charset="0"/>
                <a:ea typeface="Roboto" pitchFamily="34" charset="-122"/>
                <a:cs typeface="Roboto" pitchFamily="34" charset="-120"/>
              </a:rPr>
              <a:t>The dedicated Analytics Page is the heart of Laddr's value proposition, providing complex data visualizations and predictive models via Recharts and interactive maps.</a:t>
            </a:r>
            <a:endParaRPr lang="en-US" sz="1150" dirty="0"/>
          </a:p>
        </p:txBody>
      </p:sp>
      <p:pic>
        <p:nvPicPr>
          <p:cNvPr id="4" name="Image 0" descr="preencoded.png"/>
          <p:cNvPicPr>
            <a:picLocks noChangeAspect="1"/>
          </p:cNvPicPr>
          <p:nvPr/>
        </p:nvPicPr>
        <p:blipFill>
          <a:blip r:embed="rId3"/>
          <a:stretch>
            <a:fillRect/>
          </a:stretch>
        </p:blipFill>
        <p:spPr>
          <a:xfrm>
            <a:off x="593288" y="1479471"/>
            <a:ext cx="13443823" cy="6728579"/>
          </a:xfrm>
          <a:prstGeom prst="rect">
            <a:avLst/>
          </a:prstGeom>
        </p:spPr>
      </p:pic>
      <p:sp>
        <p:nvSpPr>
          <p:cNvPr id="5" name="Text 2"/>
          <p:cNvSpPr/>
          <p:nvPr/>
        </p:nvSpPr>
        <p:spPr>
          <a:xfrm>
            <a:off x="653772" y="4372021"/>
            <a:ext cx="2524896" cy="755454"/>
          </a:xfrm>
          <a:prstGeom prst="rect">
            <a:avLst/>
          </a:prstGeom>
          <a:noFill/>
          <a:ln/>
        </p:spPr>
        <p:txBody>
          <a:bodyPr wrap="square" lIns="0" tIns="0" rIns="0" bIns="0" rtlCol="0" anchor="t"/>
          <a:lstStyle/>
          <a:p>
            <a:pPr marL="0" indent="0" algn="ctr">
              <a:lnSpc>
                <a:spcPts val="1650"/>
              </a:lnSpc>
              <a:buNone/>
            </a:pPr>
            <a:r>
              <a:rPr lang="en-US" sz="1350" dirty="0">
                <a:solidFill>
                  <a:srgbClr val="3C3939"/>
                </a:solidFill>
                <a:latin typeface="Raleway" pitchFamily="34" charset="0"/>
                <a:ea typeface="Raleway" pitchFamily="34" charset="-122"/>
                <a:cs typeface="Raleway" pitchFamily="34" charset="-120"/>
              </a:rPr>
              <a:t>Low Economic Influence</a:t>
            </a:r>
            <a:endParaRPr lang="en-US" sz="1350" dirty="0"/>
          </a:p>
        </p:txBody>
      </p:sp>
      <p:sp>
        <p:nvSpPr>
          <p:cNvPr id="6" name="Text 3"/>
          <p:cNvSpPr/>
          <p:nvPr/>
        </p:nvSpPr>
        <p:spPr>
          <a:xfrm>
            <a:off x="5807229" y="7635164"/>
            <a:ext cx="3021817" cy="377728"/>
          </a:xfrm>
          <a:prstGeom prst="rect">
            <a:avLst/>
          </a:prstGeom>
          <a:noFill/>
          <a:ln/>
        </p:spPr>
        <p:txBody>
          <a:bodyPr wrap="none" lIns="0" tIns="0" rIns="0" bIns="0" rtlCol="0" anchor="t"/>
          <a:lstStyle/>
          <a:p>
            <a:pPr marL="0" indent="0" algn="ctr">
              <a:lnSpc>
                <a:spcPts val="1650"/>
              </a:lnSpc>
              <a:buNone/>
            </a:pPr>
            <a:r>
              <a:rPr lang="en-US" sz="1350" dirty="0">
                <a:solidFill>
                  <a:srgbClr val="3C3939"/>
                </a:solidFill>
                <a:latin typeface="Raleway" pitchFamily="34" charset="0"/>
                <a:ea typeface="Raleway" pitchFamily="34" charset="-122"/>
                <a:cs typeface="Raleway" pitchFamily="34" charset="-120"/>
              </a:rPr>
              <a:t>Low Predictive Value</a:t>
            </a:r>
            <a:endParaRPr lang="en-US" sz="1350" dirty="0"/>
          </a:p>
        </p:txBody>
      </p:sp>
      <p:sp>
        <p:nvSpPr>
          <p:cNvPr id="7" name="Text 4"/>
          <p:cNvSpPr/>
          <p:nvPr/>
        </p:nvSpPr>
        <p:spPr>
          <a:xfrm>
            <a:off x="11438301" y="4372021"/>
            <a:ext cx="2524896" cy="755454"/>
          </a:xfrm>
          <a:prstGeom prst="rect">
            <a:avLst/>
          </a:prstGeom>
          <a:noFill/>
          <a:ln/>
        </p:spPr>
        <p:txBody>
          <a:bodyPr wrap="square" lIns="0" tIns="0" rIns="0" bIns="0" rtlCol="0" anchor="t"/>
          <a:lstStyle/>
          <a:p>
            <a:pPr marL="0" indent="0" algn="ctr">
              <a:lnSpc>
                <a:spcPts val="1650"/>
              </a:lnSpc>
              <a:buNone/>
            </a:pPr>
            <a:r>
              <a:rPr lang="en-US" sz="1350" dirty="0">
                <a:solidFill>
                  <a:srgbClr val="3C3939"/>
                </a:solidFill>
                <a:latin typeface="Raleway" pitchFamily="34" charset="0"/>
                <a:ea typeface="Raleway" pitchFamily="34" charset="-122"/>
                <a:cs typeface="Raleway" pitchFamily="34" charset="-120"/>
              </a:rPr>
              <a:t>High Economic Influence</a:t>
            </a:r>
            <a:endParaRPr lang="en-US" sz="1350" dirty="0"/>
          </a:p>
        </p:txBody>
      </p:sp>
      <p:sp>
        <p:nvSpPr>
          <p:cNvPr id="8" name="Text 5"/>
          <p:cNvSpPr/>
          <p:nvPr/>
        </p:nvSpPr>
        <p:spPr>
          <a:xfrm>
            <a:off x="5799675" y="1755631"/>
            <a:ext cx="3021817" cy="377727"/>
          </a:xfrm>
          <a:prstGeom prst="rect">
            <a:avLst/>
          </a:prstGeom>
          <a:noFill/>
          <a:ln/>
        </p:spPr>
        <p:txBody>
          <a:bodyPr wrap="none" lIns="0" tIns="0" rIns="0" bIns="0" rtlCol="0" anchor="t"/>
          <a:lstStyle/>
          <a:p>
            <a:pPr marL="0" indent="0" algn="ctr">
              <a:lnSpc>
                <a:spcPts val="1650"/>
              </a:lnSpc>
              <a:buNone/>
            </a:pPr>
            <a:r>
              <a:rPr lang="en-US" sz="1350" dirty="0">
                <a:solidFill>
                  <a:srgbClr val="3C3939"/>
                </a:solidFill>
                <a:latin typeface="Raleway" pitchFamily="34" charset="0"/>
                <a:ea typeface="Raleway" pitchFamily="34" charset="-122"/>
                <a:cs typeface="Raleway" pitchFamily="34" charset="-120"/>
              </a:rPr>
              <a:t>High Predictive Value</a:t>
            </a:r>
            <a:endParaRPr lang="en-US" sz="1350" dirty="0"/>
          </a:p>
        </p:txBody>
      </p:sp>
      <p:sp>
        <p:nvSpPr>
          <p:cNvPr id="9" name="Text 6"/>
          <p:cNvSpPr/>
          <p:nvPr/>
        </p:nvSpPr>
        <p:spPr>
          <a:xfrm>
            <a:off x="4360535" y="6290875"/>
            <a:ext cx="2592047" cy="302182"/>
          </a:xfrm>
          <a:prstGeom prst="rect">
            <a:avLst/>
          </a:prstGeom>
          <a:noFill/>
          <a:ln/>
        </p:spPr>
        <p:txBody>
          <a:bodyPr wrap="none" lIns="0" tIns="0" rIns="0" bIns="0" rtlCol="0" anchor="t"/>
          <a:lstStyle/>
          <a:p>
            <a:pPr marL="0" indent="0" algn="ctr">
              <a:lnSpc>
                <a:spcPts val="1350"/>
              </a:lnSpc>
              <a:buNone/>
            </a:pPr>
            <a:r>
              <a:rPr lang="en-US" sz="1050" dirty="0">
                <a:solidFill>
                  <a:srgbClr val="3C3939"/>
                </a:solidFill>
                <a:latin typeface="Roboto" pitchFamily="34" charset="0"/>
                <a:ea typeface="Roboto" pitchFamily="34" charset="-122"/>
                <a:cs typeface="Roboto" pitchFamily="34" charset="-120"/>
              </a:rPr>
              <a:t>Risk Factors</a:t>
            </a:r>
            <a:endParaRPr lang="en-US" sz="1050" dirty="0"/>
          </a:p>
        </p:txBody>
      </p:sp>
      <p:pic>
        <p:nvPicPr>
          <p:cNvPr id="10"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9631" y="5325992"/>
            <a:ext cx="376048" cy="376048"/>
          </a:xfrm>
          <a:prstGeom prst="rect">
            <a:avLst/>
          </a:prstGeom>
        </p:spPr>
      </p:pic>
      <p:sp>
        <p:nvSpPr>
          <p:cNvPr id="11" name="Text 7"/>
          <p:cNvSpPr/>
          <p:nvPr/>
        </p:nvSpPr>
        <p:spPr>
          <a:xfrm>
            <a:off x="7919563" y="6304305"/>
            <a:ext cx="2592047" cy="302182"/>
          </a:xfrm>
          <a:prstGeom prst="rect">
            <a:avLst/>
          </a:prstGeom>
          <a:noFill/>
          <a:ln/>
        </p:spPr>
        <p:txBody>
          <a:bodyPr wrap="none" lIns="0" tIns="0" rIns="0" bIns="0" rtlCol="0" anchor="t"/>
          <a:lstStyle/>
          <a:p>
            <a:pPr marL="0" indent="0" algn="ctr">
              <a:lnSpc>
                <a:spcPts val="1350"/>
              </a:lnSpc>
              <a:buNone/>
            </a:pPr>
            <a:r>
              <a:rPr lang="en-US" sz="1050" dirty="0">
                <a:solidFill>
                  <a:srgbClr val="3C3939"/>
                </a:solidFill>
                <a:latin typeface="Roboto" pitchFamily="34" charset="0"/>
                <a:ea typeface="Roboto" pitchFamily="34" charset="-122"/>
                <a:cs typeface="Roboto" pitchFamily="34" charset="-120"/>
              </a:rPr>
              <a:t>Amenities Impact</a:t>
            </a:r>
            <a:endParaRPr lang="en-US" sz="1050" dirty="0"/>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7563" y="5333966"/>
            <a:ext cx="376048" cy="376048"/>
          </a:xfrm>
          <a:prstGeom prst="rect">
            <a:avLst/>
          </a:prstGeom>
        </p:spPr>
      </p:pic>
      <p:sp>
        <p:nvSpPr>
          <p:cNvPr id="13" name="Text 8"/>
          <p:cNvSpPr/>
          <p:nvPr/>
        </p:nvSpPr>
        <p:spPr>
          <a:xfrm>
            <a:off x="7919563" y="3819700"/>
            <a:ext cx="2592047" cy="302182"/>
          </a:xfrm>
          <a:prstGeom prst="rect">
            <a:avLst/>
          </a:prstGeom>
          <a:noFill/>
          <a:ln/>
        </p:spPr>
        <p:txBody>
          <a:bodyPr wrap="none" lIns="0" tIns="0" rIns="0" bIns="0" rtlCol="0" anchor="t"/>
          <a:lstStyle/>
          <a:p>
            <a:pPr marL="0" indent="0" algn="ctr">
              <a:lnSpc>
                <a:spcPts val="1350"/>
              </a:lnSpc>
              <a:buNone/>
            </a:pPr>
            <a:r>
              <a:rPr lang="en-US" sz="1050" dirty="0">
                <a:solidFill>
                  <a:srgbClr val="3C3939"/>
                </a:solidFill>
                <a:latin typeface="Roboto" pitchFamily="34" charset="0"/>
                <a:ea typeface="Roboto" pitchFamily="34" charset="-122"/>
                <a:cs typeface="Roboto" pitchFamily="34" charset="-120"/>
              </a:rPr>
              <a:t>ROI Forecasts</a:t>
            </a:r>
            <a:endParaRPr lang="en-US" sz="1050" dirty="0"/>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27563" y="2849361"/>
            <a:ext cx="376048" cy="376048"/>
          </a:xfrm>
          <a:prstGeom prst="rect">
            <a:avLst/>
          </a:prstGeom>
        </p:spPr>
      </p:pic>
      <p:sp>
        <p:nvSpPr>
          <p:cNvPr id="15" name="Text 9"/>
          <p:cNvSpPr/>
          <p:nvPr/>
        </p:nvSpPr>
        <p:spPr>
          <a:xfrm>
            <a:off x="4279953" y="3819700"/>
            <a:ext cx="2592047" cy="302182"/>
          </a:xfrm>
          <a:prstGeom prst="rect">
            <a:avLst/>
          </a:prstGeom>
          <a:noFill/>
          <a:ln/>
        </p:spPr>
        <p:txBody>
          <a:bodyPr wrap="none" lIns="0" tIns="0" rIns="0" bIns="0" rtlCol="0" anchor="t"/>
          <a:lstStyle/>
          <a:p>
            <a:pPr marL="0" indent="0" algn="ctr">
              <a:lnSpc>
                <a:spcPts val="1350"/>
              </a:lnSpc>
              <a:buNone/>
            </a:pPr>
            <a:r>
              <a:rPr lang="en-US" sz="1050" dirty="0">
                <a:solidFill>
                  <a:srgbClr val="3C3939"/>
                </a:solidFill>
                <a:latin typeface="Roboto" pitchFamily="34" charset="0"/>
                <a:ea typeface="Roboto" pitchFamily="34" charset="-122"/>
                <a:cs typeface="Roboto" pitchFamily="34" charset="-120"/>
              </a:rPr>
              <a:t>Historical Price Trends</a:t>
            </a:r>
            <a:endParaRPr lang="en-US" sz="1050" dirty="0"/>
          </a:p>
        </p:txBody>
      </p:sp>
      <p:pic>
        <p:nvPicPr>
          <p:cNvPr id="16"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87953" y="2849361"/>
            <a:ext cx="376048" cy="376048"/>
          </a:xfrm>
          <a:prstGeom prst="rect">
            <a:avLst/>
          </a:prstGeom>
        </p:spPr>
      </p:pic>
      <p:sp>
        <p:nvSpPr>
          <p:cNvPr id="17" name="Text 10"/>
          <p:cNvSpPr/>
          <p:nvPr/>
        </p:nvSpPr>
        <p:spPr>
          <a:xfrm>
            <a:off x="593288" y="8374856"/>
            <a:ext cx="13443823" cy="237292"/>
          </a:xfrm>
          <a:prstGeom prst="rect">
            <a:avLst/>
          </a:prstGeom>
          <a:noFill/>
          <a:ln/>
        </p:spPr>
        <p:txBody>
          <a:bodyPr wrap="none" lIns="0" tIns="0" rIns="0" bIns="0" rtlCol="0" anchor="t"/>
          <a:lstStyle/>
          <a:p>
            <a:pPr marL="0" indent="0" algn="l">
              <a:lnSpc>
                <a:spcPts val="1850"/>
              </a:lnSpc>
              <a:buNone/>
            </a:pPr>
            <a:r>
              <a:rPr lang="en-US" sz="1150" dirty="0">
                <a:solidFill>
                  <a:srgbClr val="3C3939"/>
                </a:solidFill>
                <a:latin typeface="Roboto" pitchFamily="34" charset="0"/>
                <a:ea typeface="Roboto" pitchFamily="34" charset="-122"/>
                <a:cs typeface="Roboto" pitchFamily="34" charset="-120"/>
              </a:rPr>
              <a:t>These visualizations transform raw data into clear, actionable insights, helping users understand market dynamics and predict future performance based on comprehensive modeling.</a:t>
            </a:r>
            <a:endParaRPr lang="en-US" sz="1150" dirty="0"/>
          </a:p>
        </p:txBody>
      </p:sp>
      <p:pic>
        <p:nvPicPr>
          <p:cNvPr id="18" name="Picture 17">
            <a:extLst>
              <a:ext uri="{FF2B5EF4-FFF2-40B4-BE49-F238E27FC236}">
                <a16:creationId xmlns:a16="http://schemas.microsoft.com/office/drawing/2014/main" id="{CDC8E206-16BF-D6B4-9DB1-30E953AF64B3}"/>
              </a:ext>
            </a:extLst>
          </p:cNvPr>
          <p:cNvPicPr>
            <a:picLocks noChangeAspect="1"/>
          </p:cNvPicPr>
          <p:nvPr/>
        </p:nvPicPr>
        <p:blipFill>
          <a:blip r:embed="rId12"/>
          <a:stretch>
            <a:fillRect/>
          </a:stretch>
        </p:blipFill>
        <p:spPr>
          <a:xfrm>
            <a:off x="12678488" y="7635164"/>
            <a:ext cx="1862460" cy="4763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29464"/>
            <a:ext cx="8660963"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Deep Dive into Investment Metrics and Analysis</a:t>
            </a:r>
            <a:endParaRPr lang="en-US" sz="3100" dirty="0"/>
          </a:p>
        </p:txBody>
      </p:sp>
      <p:sp>
        <p:nvSpPr>
          <p:cNvPr id="3" name="Text 1"/>
          <p:cNvSpPr/>
          <p:nvPr/>
        </p:nvSpPr>
        <p:spPr>
          <a:xfrm>
            <a:off x="793790" y="232243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Laddr provides granular analysis tools, allowing investors to stress-test their assumptions and identify optimal investment opportunities within specific market segments.</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180755"/>
            <a:ext cx="496133" cy="496133"/>
          </a:xfrm>
          <a:prstGeom prst="rect">
            <a:avLst/>
          </a:prstGeom>
        </p:spPr>
      </p:pic>
      <p:sp>
        <p:nvSpPr>
          <p:cNvPr id="5" name="Text 2"/>
          <p:cNvSpPr/>
          <p:nvPr/>
        </p:nvSpPr>
        <p:spPr>
          <a:xfrm>
            <a:off x="1537930" y="329850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Historical Trends</a:t>
            </a:r>
            <a:endParaRPr lang="en-US" sz="1950" dirty="0"/>
          </a:p>
        </p:txBody>
      </p:sp>
      <p:sp>
        <p:nvSpPr>
          <p:cNvPr id="6" name="Text 3"/>
          <p:cNvSpPr/>
          <p:nvPr/>
        </p:nvSpPr>
        <p:spPr>
          <a:xfrm>
            <a:off x="1537930" y="3727728"/>
            <a:ext cx="5653207"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Analysis of price trends over 5, 10, and 20 years to establish long-term market volatility and growth rates.</a:t>
            </a:r>
            <a:endParaRPr lang="en-US" sz="15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144" y="3180755"/>
            <a:ext cx="496133" cy="496133"/>
          </a:xfrm>
          <a:prstGeom prst="rect">
            <a:avLst/>
          </a:prstGeom>
        </p:spPr>
      </p:pic>
      <p:sp>
        <p:nvSpPr>
          <p:cNvPr id="8" name="Text 4"/>
          <p:cNvSpPr/>
          <p:nvPr/>
        </p:nvSpPr>
        <p:spPr>
          <a:xfrm>
            <a:off x="8183285" y="329850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ROI and Yield</a:t>
            </a:r>
            <a:endParaRPr lang="en-US" sz="1950" dirty="0"/>
          </a:p>
        </p:txBody>
      </p:sp>
      <p:sp>
        <p:nvSpPr>
          <p:cNvPr id="9" name="Text 5"/>
          <p:cNvSpPr/>
          <p:nvPr/>
        </p:nvSpPr>
        <p:spPr>
          <a:xfrm>
            <a:off x="8183285" y="3727728"/>
            <a:ext cx="5653326"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Detailed ROI forecasts and rental yield analysis to calculate potential passive income and capital appreciation.</a:t>
            </a:r>
            <a:endParaRPr lang="en-US" sz="15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759643"/>
            <a:ext cx="496133" cy="496133"/>
          </a:xfrm>
          <a:prstGeom prst="rect">
            <a:avLst/>
          </a:prstGeom>
        </p:spPr>
      </p:pic>
      <p:sp>
        <p:nvSpPr>
          <p:cNvPr id="11" name="Text 6"/>
          <p:cNvSpPr/>
          <p:nvPr/>
        </p:nvSpPr>
        <p:spPr>
          <a:xfrm>
            <a:off x="1537930" y="487739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Investment Hotspots</a:t>
            </a:r>
            <a:endParaRPr lang="en-US" sz="1950" dirty="0"/>
          </a:p>
        </p:txBody>
      </p:sp>
      <p:sp>
        <p:nvSpPr>
          <p:cNvPr id="12" name="Text 7"/>
          <p:cNvSpPr/>
          <p:nvPr/>
        </p:nvSpPr>
        <p:spPr>
          <a:xfrm>
            <a:off x="1537930" y="5306616"/>
            <a:ext cx="5653207"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Interactive maps highlighting areas with the highest projected returns and growth potential, aiding geographical strategy.</a:t>
            </a:r>
            <a:endParaRPr lang="en-US" sz="15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144" y="4759643"/>
            <a:ext cx="496133" cy="496133"/>
          </a:xfrm>
          <a:prstGeom prst="rect">
            <a:avLst/>
          </a:prstGeom>
        </p:spPr>
      </p:pic>
      <p:sp>
        <p:nvSpPr>
          <p:cNvPr id="14" name="Text 8"/>
          <p:cNvSpPr/>
          <p:nvPr/>
        </p:nvSpPr>
        <p:spPr>
          <a:xfrm>
            <a:off x="8183285" y="487739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Risk and Sentiment</a:t>
            </a:r>
            <a:endParaRPr lang="en-US" sz="1950" dirty="0"/>
          </a:p>
        </p:txBody>
      </p:sp>
      <p:sp>
        <p:nvSpPr>
          <p:cNvPr id="15" name="Text 9"/>
          <p:cNvSpPr/>
          <p:nvPr/>
        </p:nvSpPr>
        <p:spPr>
          <a:xfrm>
            <a:off x="8183285" y="5306616"/>
            <a:ext cx="5653326"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Assessment of market risk factors and sentiment indicators to quantify potential downsides.</a:t>
            </a:r>
            <a:endParaRPr lang="en-US" sz="1550" dirty="0"/>
          </a:p>
        </p:txBody>
      </p:sp>
      <p:sp>
        <p:nvSpPr>
          <p:cNvPr id="16" name="Text 10"/>
          <p:cNvSpPr/>
          <p:nvPr/>
        </p:nvSpPr>
        <p:spPr>
          <a:xfrm>
            <a:off x="793790" y="616493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Furthermore, specific analyses include possession status breakdowns and amenity impact on pricing, offering a holistic view of property value drivers.</a:t>
            </a:r>
            <a:endParaRPr lang="en-US" sz="1550" dirty="0"/>
          </a:p>
        </p:txBody>
      </p:sp>
      <p:pic>
        <p:nvPicPr>
          <p:cNvPr id="17" name="Picture 16">
            <a:extLst>
              <a:ext uri="{FF2B5EF4-FFF2-40B4-BE49-F238E27FC236}">
                <a16:creationId xmlns:a16="http://schemas.microsoft.com/office/drawing/2014/main" id="{E8815F48-93C8-C904-C383-F17C371B79B4}"/>
              </a:ext>
            </a:extLst>
          </p:cNvPr>
          <p:cNvPicPr>
            <a:picLocks noChangeAspect="1"/>
          </p:cNvPicPr>
          <p:nvPr/>
        </p:nvPicPr>
        <p:blipFill>
          <a:blip r:embed="rId11"/>
          <a:stretch>
            <a:fillRect/>
          </a:stretch>
        </p:blipFill>
        <p:spPr>
          <a:xfrm>
            <a:off x="12678488" y="7709177"/>
            <a:ext cx="1862460" cy="4763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25166"/>
            <a:ext cx="7388304"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Backend Architecture and API Endpoints</a:t>
            </a:r>
            <a:endParaRPr lang="en-US" sz="3100" dirty="0"/>
          </a:p>
        </p:txBody>
      </p:sp>
      <p:sp>
        <p:nvSpPr>
          <p:cNvPr id="3" name="Text 1"/>
          <p:cNvSpPr/>
          <p:nvPr/>
        </p:nvSpPr>
        <p:spPr>
          <a:xfrm>
            <a:off x="793790" y="221813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backend leverages a robust RESTful API architecture built on Node.js and Express.js, providing the necessary services for data retrieval, analytics computation, and user management.</a:t>
            </a:r>
            <a:endParaRPr lang="en-US" sz="1550" dirty="0"/>
          </a:p>
        </p:txBody>
      </p:sp>
      <p:sp>
        <p:nvSpPr>
          <p:cNvPr id="4" name="Text 2"/>
          <p:cNvSpPr/>
          <p:nvPr/>
        </p:nvSpPr>
        <p:spPr>
          <a:xfrm>
            <a:off x="793790" y="3274814"/>
            <a:ext cx="3350895"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Database and Data Flow</a:t>
            </a:r>
            <a:endParaRPr lang="en-US" sz="2300" dirty="0"/>
          </a:p>
        </p:txBody>
      </p:sp>
      <p:sp>
        <p:nvSpPr>
          <p:cNvPr id="5" name="Text 3"/>
          <p:cNvSpPr/>
          <p:nvPr/>
        </p:nvSpPr>
        <p:spPr>
          <a:xfrm>
            <a:off x="793790" y="3845243"/>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MongoDB database holds key collections like </a:t>
            </a:r>
            <a:r>
              <a:rPr lang="en-US" sz="1550" b="1" dirty="0">
                <a:solidFill>
                  <a:srgbClr val="3C3939"/>
                </a:solidFill>
                <a:latin typeface="Roboto" pitchFamily="34" charset="0"/>
                <a:ea typeface="Roboto" pitchFamily="34" charset="-122"/>
                <a:cs typeface="Roboto" pitchFamily="34" charset="-120"/>
              </a:rPr>
              <a:t>Properties</a:t>
            </a:r>
            <a:r>
              <a:rPr lang="en-US" sz="1550" dirty="0">
                <a:solidFill>
                  <a:srgbClr val="3C3939"/>
                </a:solidFill>
                <a:latin typeface="Roboto" pitchFamily="34" charset="0"/>
                <a:ea typeface="Roboto" pitchFamily="34" charset="-122"/>
                <a:cs typeface="Roboto" pitchFamily="34" charset="-120"/>
              </a:rPr>
              <a:t> (with embedded price history), </a:t>
            </a:r>
            <a:r>
              <a:rPr lang="en-US" sz="1550" b="1" dirty="0">
                <a:solidFill>
                  <a:srgbClr val="3C3939"/>
                </a:solidFill>
                <a:latin typeface="Roboto" pitchFamily="34" charset="0"/>
                <a:ea typeface="Roboto" pitchFamily="34" charset="-122"/>
                <a:cs typeface="Roboto" pitchFamily="34" charset="-120"/>
              </a:rPr>
              <a:t>Users</a:t>
            </a:r>
            <a:r>
              <a:rPr lang="en-US" sz="1550" dirty="0">
                <a:solidFill>
                  <a:srgbClr val="3C3939"/>
                </a:solidFill>
                <a:latin typeface="Roboto" pitchFamily="34" charset="0"/>
                <a:ea typeface="Roboto" pitchFamily="34" charset="-122"/>
                <a:cs typeface="Roboto" pitchFamily="34" charset="-120"/>
              </a:rPr>
              <a:t>, and </a:t>
            </a:r>
            <a:r>
              <a:rPr lang="en-US" sz="1550" b="1" dirty="0">
                <a:solidFill>
                  <a:srgbClr val="3C3939"/>
                </a:solidFill>
                <a:latin typeface="Roboto" pitchFamily="34" charset="0"/>
                <a:ea typeface="Roboto" pitchFamily="34" charset="-122"/>
                <a:cs typeface="Roboto" pitchFamily="34" charset="-120"/>
              </a:rPr>
              <a:t>Inquiries</a:t>
            </a:r>
            <a:r>
              <a:rPr lang="en-US" sz="1550" dirty="0">
                <a:solidFill>
                  <a:srgbClr val="3C3939"/>
                </a:solidFill>
                <a:latin typeface="Roboto" pitchFamily="34" charset="0"/>
                <a:ea typeface="Roboto" pitchFamily="34" charset="-122"/>
                <a:cs typeface="Roboto" pitchFamily="34" charset="-120"/>
              </a:rPr>
              <a:t>.</a:t>
            </a:r>
            <a:endParaRPr lang="en-US" sz="1550" dirty="0"/>
          </a:p>
        </p:txBody>
      </p:sp>
      <p:sp>
        <p:nvSpPr>
          <p:cNvPr id="6" name="Text 4"/>
          <p:cNvSpPr/>
          <p:nvPr/>
        </p:nvSpPr>
        <p:spPr>
          <a:xfrm>
            <a:off x="1091446" y="4703564"/>
            <a:ext cx="5981700" cy="127015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data flow is structured: Frontend (Axios) -&gt; Backend (Express) -&gt; Database (MongoDB). Aggregation pipelines are used extensively in MongoDB for complex analytics queries (e.g., average amenity prices).</a:t>
            </a:r>
            <a:endParaRPr lang="en-US" sz="1550" dirty="0"/>
          </a:p>
        </p:txBody>
      </p:sp>
      <p:sp>
        <p:nvSpPr>
          <p:cNvPr id="7" name="Shape 5"/>
          <p:cNvSpPr/>
          <p:nvPr/>
        </p:nvSpPr>
        <p:spPr>
          <a:xfrm>
            <a:off x="793790" y="4703564"/>
            <a:ext cx="22860" cy="1270159"/>
          </a:xfrm>
          <a:prstGeom prst="rect">
            <a:avLst/>
          </a:prstGeom>
          <a:solidFill>
            <a:srgbClr val="1B1B27"/>
          </a:solidFill>
          <a:ln/>
        </p:spPr>
      </p:sp>
      <p:sp>
        <p:nvSpPr>
          <p:cNvPr id="8" name="Text 6"/>
          <p:cNvSpPr/>
          <p:nvPr/>
        </p:nvSpPr>
        <p:spPr>
          <a:xfrm>
            <a:off x="7564874" y="327481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Key API Routes</a:t>
            </a:r>
            <a:endParaRPr lang="en-US" sz="2300" dirty="0"/>
          </a:p>
        </p:txBody>
      </p:sp>
      <p:sp>
        <p:nvSpPr>
          <p:cNvPr id="9" name="Text 7"/>
          <p:cNvSpPr/>
          <p:nvPr/>
        </p:nvSpPr>
        <p:spPr>
          <a:xfrm>
            <a:off x="7564874" y="3845243"/>
            <a:ext cx="6279356" cy="64269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highlight>
                  <a:srgbClr val="F2F2F2"/>
                </a:highlight>
                <a:latin typeface="Consolas" pitchFamily="34" charset="0"/>
                <a:ea typeface="Consolas" pitchFamily="34" charset="-122"/>
                <a:cs typeface="Consolas" pitchFamily="34" charset="-120"/>
              </a:rPr>
              <a:t>/api/analytics/*</a:t>
            </a:r>
            <a:r>
              <a:rPr lang="en-US" sz="1550" dirty="0">
                <a:solidFill>
                  <a:srgbClr val="3C3939"/>
                </a:solidFill>
                <a:latin typeface="Roboto" pitchFamily="34" charset="0"/>
                <a:ea typeface="Roboto" pitchFamily="34" charset="-122"/>
                <a:cs typeface="Roboto" pitchFamily="34" charset="-120"/>
              </a:rPr>
              <a:t>: Handles all complex data summaries, forecasts, and trend analysis.</a:t>
            </a:r>
            <a:endParaRPr lang="en-US" sz="1550" dirty="0"/>
          </a:p>
        </p:txBody>
      </p:sp>
      <p:sp>
        <p:nvSpPr>
          <p:cNvPr id="10" name="Text 8"/>
          <p:cNvSpPr/>
          <p:nvPr/>
        </p:nvSpPr>
        <p:spPr>
          <a:xfrm>
            <a:off x="7564874" y="4557355"/>
            <a:ext cx="6279356" cy="32516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C3939"/>
                </a:solidFill>
                <a:highlight>
                  <a:srgbClr val="F2F2F2"/>
                </a:highlight>
                <a:latin typeface="Consolas" pitchFamily="34" charset="0"/>
                <a:ea typeface="Consolas" pitchFamily="34" charset="-122"/>
                <a:cs typeface="Consolas" pitchFamily="34" charset="-120"/>
              </a:rPr>
              <a:t>/api/inquiries</a:t>
            </a:r>
            <a:r>
              <a:rPr lang="en-US" sz="1550" dirty="0">
                <a:solidFill>
                  <a:srgbClr val="3C3939"/>
                </a:solidFill>
                <a:latin typeface="Roboto" pitchFamily="34" charset="0"/>
                <a:ea typeface="Roboto" pitchFamily="34" charset="-122"/>
                <a:cs typeface="Roboto" pitchFamily="34" charset="-120"/>
              </a:rPr>
              <a:t>: Manages user contact form submissions.</a:t>
            </a:r>
            <a:endParaRPr lang="en-US" sz="1550" dirty="0"/>
          </a:p>
        </p:txBody>
      </p:sp>
      <p:sp>
        <p:nvSpPr>
          <p:cNvPr id="11" name="Text 9"/>
          <p:cNvSpPr/>
          <p:nvPr/>
        </p:nvSpPr>
        <p:spPr>
          <a:xfrm>
            <a:off x="7564874" y="495192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Property CRUD operations (Create, Read, Update, Delete) are also supported.</a:t>
            </a:r>
            <a:endParaRPr lang="en-US" sz="1550" dirty="0"/>
          </a:p>
        </p:txBody>
      </p:sp>
      <p:sp>
        <p:nvSpPr>
          <p:cNvPr id="12" name="Text 10"/>
          <p:cNvSpPr/>
          <p:nvPr/>
        </p:nvSpPr>
        <p:spPr>
          <a:xfrm>
            <a:off x="7564874" y="5765602"/>
            <a:ext cx="6279356" cy="96023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 crucial element is the use of scripts like </a:t>
            </a:r>
            <a:r>
              <a:rPr lang="en-US" sz="1550" dirty="0">
                <a:solidFill>
                  <a:srgbClr val="3C3939"/>
                </a:solidFill>
                <a:highlight>
                  <a:srgbClr val="F2F2F2"/>
                </a:highlight>
                <a:latin typeface="Consolas" pitchFamily="34" charset="0"/>
                <a:ea typeface="Consolas" pitchFamily="34" charset="-122"/>
                <a:cs typeface="Consolas" pitchFamily="34" charset="-120"/>
              </a:rPr>
              <a:t>populatePriceHistory.js</a:t>
            </a:r>
            <a:r>
              <a:rPr lang="en-US" sz="1550" dirty="0">
                <a:solidFill>
                  <a:srgbClr val="3C3939"/>
                </a:solidFill>
                <a:latin typeface="Roboto" pitchFamily="34" charset="0"/>
                <a:ea typeface="Roboto" pitchFamily="34" charset="-122"/>
                <a:cs typeface="Roboto" pitchFamily="34" charset="-120"/>
              </a:rPr>
              <a:t> for seeding and maintaining accurate historical data necessary for trend analysis.</a:t>
            </a:r>
            <a:endParaRPr lang="en-US" sz="1550" dirty="0"/>
          </a:p>
        </p:txBody>
      </p:sp>
      <p:pic>
        <p:nvPicPr>
          <p:cNvPr id="13" name="Picture 12">
            <a:extLst>
              <a:ext uri="{FF2B5EF4-FFF2-40B4-BE49-F238E27FC236}">
                <a16:creationId xmlns:a16="http://schemas.microsoft.com/office/drawing/2014/main" id="{0A603940-37B8-40E8-6D28-962B5F6A4625}"/>
              </a:ext>
            </a:extLst>
          </p:cNvPr>
          <p:cNvPicPr>
            <a:picLocks noChangeAspect="1"/>
          </p:cNvPicPr>
          <p:nvPr/>
        </p:nvPicPr>
        <p:blipFill>
          <a:blip r:embed="rId3"/>
          <a:stretch>
            <a:fillRect/>
          </a:stretch>
        </p:blipFill>
        <p:spPr>
          <a:xfrm>
            <a:off x="12678488" y="7753284"/>
            <a:ext cx="1862460" cy="4763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05044"/>
            <a:ext cx="7121247"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Development &amp; Performance Practices</a:t>
            </a:r>
            <a:endParaRPr lang="en-US" sz="3100" dirty="0"/>
          </a:p>
        </p:txBody>
      </p:sp>
      <p:sp>
        <p:nvSpPr>
          <p:cNvPr id="3" name="Text 1"/>
          <p:cNvSpPr/>
          <p:nvPr/>
        </p:nvSpPr>
        <p:spPr>
          <a:xfrm>
            <a:off x="793790" y="219801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Adherence to best practices in development, testing, and performance monitoring ensures Laddr remains fast, reliable, and easy to maintain.</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763560"/>
            <a:ext cx="198358" cy="198358"/>
          </a:xfrm>
          <a:prstGeom prst="rect">
            <a:avLst/>
          </a:prstGeom>
        </p:spPr>
      </p:pic>
      <p:sp>
        <p:nvSpPr>
          <p:cNvPr id="5" name="Shape 2"/>
          <p:cNvSpPr/>
          <p:nvPr/>
        </p:nvSpPr>
        <p:spPr>
          <a:xfrm>
            <a:off x="793790" y="3053120"/>
            <a:ext cx="6422231" cy="22860"/>
          </a:xfrm>
          <a:prstGeom prst="rect">
            <a:avLst/>
          </a:prstGeom>
          <a:solidFill>
            <a:srgbClr val="1B1B27"/>
          </a:solidFill>
          <a:ln/>
        </p:spPr>
      </p:sp>
      <p:sp>
        <p:nvSpPr>
          <p:cNvPr id="6" name="Text 3"/>
          <p:cNvSpPr/>
          <p:nvPr/>
        </p:nvSpPr>
        <p:spPr>
          <a:xfrm>
            <a:off x="793790" y="319801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Testing</a:t>
            </a:r>
            <a:endParaRPr lang="en-US" sz="1950" dirty="0"/>
          </a:p>
        </p:txBody>
      </p:sp>
      <p:sp>
        <p:nvSpPr>
          <p:cNvPr id="7" name="Text 4"/>
          <p:cNvSpPr/>
          <p:nvPr/>
        </p:nvSpPr>
        <p:spPr>
          <a:xfrm>
            <a:off x="793790" y="3627239"/>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Unit testing is implemented using Jest and React Testing Library to ensure component reliability and functional correctness across the stack.</a:t>
            </a:r>
            <a:endParaRPr lang="en-US" sz="155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14379" y="2763560"/>
            <a:ext cx="198358" cy="198358"/>
          </a:xfrm>
          <a:prstGeom prst="rect">
            <a:avLst/>
          </a:prstGeom>
        </p:spPr>
      </p:pic>
      <p:sp>
        <p:nvSpPr>
          <p:cNvPr id="9" name="Shape 5"/>
          <p:cNvSpPr/>
          <p:nvPr/>
        </p:nvSpPr>
        <p:spPr>
          <a:xfrm>
            <a:off x="7414379" y="3053120"/>
            <a:ext cx="6422231" cy="22860"/>
          </a:xfrm>
          <a:prstGeom prst="rect">
            <a:avLst/>
          </a:prstGeom>
          <a:solidFill>
            <a:srgbClr val="1B1B27"/>
          </a:solidFill>
          <a:ln/>
        </p:spPr>
      </p:sp>
      <p:sp>
        <p:nvSpPr>
          <p:cNvPr id="10" name="Text 6"/>
          <p:cNvSpPr/>
          <p:nvPr/>
        </p:nvSpPr>
        <p:spPr>
          <a:xfrm>
            <a:off x="7414379" y="319801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Linting</a:t>
            </a:r>
            <a:endParaRPr lang="en-US" sz="1950" dirty="0"/>
          </a:p>
        </p:txBody>
      </p:sp>
      <p:sp>
        <p:nvSpPr>
          <p:cNvPr id="11" name="Text 7"/>
          <p:cNvSpPr/>
          <p:nvPr/>
        </p:nvSpPr>
        <p:spPr>
          <a:xfrm>
            <a:off x="7414379" y="3627239"/>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ESLint is used for static code analysis, enforcing consistent code quality and identifying potential issues early in the development cycle.</a:t>
            </a:r>
            <a:endParaRPr lang="en-US" sz="1550" dirty="0"/>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951809"/>
            <a:ext cx="198358" cy="198358"/>
          </a:xfrm>
          <a:prstGeom prst="rect">
            <a:avLst/>
          </a:prstGeom>
        </p:spPr>
      </p:pic>
      <p:sp>
        <p:nvSpPr>
          <p:cNvPr id="13" name="Shape 8"/>
          <p:cNvSpPr/>
          <p:nvPr/>
        </p:nvSpPr>
        <p:spPr>
          <a:xfrm>
            <a:off x="793790" y="5241369"/>
            <a:ext cx="6422231" cy="22860"/>
          </a:xfrm>
          <a:prstGeom prst="rect">
            <a:avLst/>
          </a:prstGeom>
          <a:solidFill>
            <a:srgbClr val="1B1B27"/>
          </a:solidFill>
          <a:ln/>
        </p:spPr>
      </p:sp>
      <p:sp>
        <p:nvSpPr>
          <p:cNvPr id="14" name="Text 9"/>
          <p:cNvSpPr/>
          <p:nvPr/>
        </p:nvSpPr>
        <p:spPr>
          <a:xfrm>
            <a:off x="793790" y="5386268"/>
            <a:ext cx="2777490"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Performance Monitoring</a:t>
            </a:r>
            <a:endParaRPr lang="en-US" sz="1950" dirty="0"/>
          </a:p>
        </p:txBody>
      </p:sp>
      <p:sp>
        <p:nvSpPr>
          <p:cNvPr id="15" name="Text 10"/>
          <p:cNvSpPr/>
          <p:nvPr/>
        </p:nvSpPr>
        <p:spPr>
          <a:xfrm>
            <a:off x="793790" y="5815489"/>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Integration with Web Vitals allows for continuous monitoring of user-centric performance metrics, ensuring a smooth and responsive application.</a:t>
            </a:r>
            <a:endParaRPr lang="en-US" sz="1550" dirty="0"/>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4379" y="4951809"/>
            <a:ext cx="198358" cy="198358"/>
          </a:xfrm>
          <a:prstGeom prst="rect">
            <a:avLst/>
          </a:prstGeom>
        </p:spPr>
      </p:pic>
      <p:sp>
        <p:nvSpPr>
          <p:cNvPr id="17" name="Shape 11"/>
          <p:cNvSpPr/>
          <p:nvPr/>
        </p:nvSpPr>
        <p:spPr>
          <a:xfrm>
            <a:off x="7414379" y="5241369"/>
            <a:ext cx="6422231" cy="22860"/>
          </a:xfrm>
          <a:prstGeom prst="rect">
            <a:avLst/>
          </a:prstGeom>
          <a:solidFill>
            <a:srgbClr val="1B1B27"/>
          </a:solidFill>
          <a:ln/>
        </p:spPr>
      </p:sp>
      <p:sp>
        <p:nvSpPr>
          <p:cNvPr id="18" name="Text 12"/>
          <p:cNvSpPr/>
          <p:nvPr/>
        </p:nvSpPr>
        <p:spPr>
          <a:xfrm>
            <a:off x="7414379" y="538626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Deployment &amp; Build</a:t>
            </a:r>
            <a:endParaRPr lang="en-US" sz="1950" dirty="0"/>
          </a:p>
        </p:txBody>
      </p:sp>
      <p:sp>
        <p:nvSpPr>
          <p:cNvPr id="19" name="Text 13"/>
          <p:cNvSpPr/>
          <p:nvPr/>
        </p:nvSpPr>
        <p:spPr>
          <a:xfrm>
            <a:off x="7414379" y="5815489"/>
            <a:ext cx="6422231" cy="96023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Build process uses Create React App for optimized production bundles (</a:t>
            </a:r>
            <a:r>
              <a:rPr lang="en-US" sz="1550" dirty="0">
                <a:solidFill>
                  <a:srgbClr val="3C3939"/>
                </a:solidFill>
                <a:highlight>
                  <a:srgbClr val="F2F2F2"/>
                </a:highlight>
                <a:latin typeface="Consolas" pitchFamily="34" charset="0"/>
                <a:ea typeface="Consolas" pitchFamily="34" charset="-122"/>
                <a:cs typeface="Consolas" pitchFamily="34" charset="-120"/>
              </a:rPr>
              <a:t>npm run build</a:t>
            </a:r>
            <a:r>
              <a:rPr lang="en-US" sz="1550" dirty="0">
                <a:solidFill>
                  <a:srgbClr val="3C3939"/>
                </a:solidFill>
                <a:latin typeface="Roboto" pitchFamily="34" charset="0"/>
                <a:ea typeface="Roboto" pitchFamily="34" charset="-122"/>
                <a:cs typeface="Roboto" pitchFamily="34" charset="-120"/>
              </a:rPr>
              <a:t>). Local development utilizes a proxy setup for seamless frontend/backend communication.</a:t>
            </a:r>
            <a:endParaRPr lang="en-US" sz="1550" dirty="0"/>
          </a:p>
        </p:txBody>
      </p:sp>
      <p:pic>
        <p:nvPicPr>
          <p:cNvPr id="20" name="Picture 19">
            <a:extLst>
              <a:ext uri="{FF2B5EF4-FFF2-40B4-BE49-F238E27FC236}">
                <a16:creationId xmlns:a16="http://schemas.microsoft.com/office/drawing/2014/main" id="{A14BCA2B-99D9-C3DF-D29A-B1250FC705FB}"/>
              </a:ext>
            </a:extLst>
          </p:cNvPr>
          <p:cNvPicPr>
            <a:picLocks noChangeAspect="1"/>
          </p:cNvPicPr>
          <p:nvPr/>
        </p:nvPicPr>
        <p:blipFill>
          <a:blip r:embed="rId11"/>
          <a:stretch>
            <a:fillRect/>
          </a:stretch>
        </p:blipFill>
        <p:spPr>
          <a:xfrm>
            <a:off x="12678488" y="7753284"/>
            <a:ext cx="1862460" cy="4763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36771"/>
            <a:ext cx="10353913"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Future Roadmap: Scaling Intelligence and Customization</a:t>
            </a:r>
            <a:endParaRPr lang="en-US" sz="3100" dirty="0"/>
          </a:p>
        </p:txBody>
      </p:sp>
      <p:sp>
        <p:nvSpPr>
          <p:cNvPr id="3" name="Text 1"/>
          <p:cNvSpPr/>
          <p:nvPr/>
        </p:nvSpPr>
        <p:spPr>
          <a:xfrm>
            <a:off x="793790" y="172974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Laddr is designed for scalability, and our roadmap includes advanced features that leverage machine learning and expanded data integration to further enhance investor edge.</a:t>
            </a:r>
            <a:endParaRPr lang="en-US" sz="1550" dirty="0"/>
          </a:p>
        </p:txBody>
      </p:sp>
      <p:sp>
        <p:nvSpPr>
          <p:cNvPr id="4" name="Shape 2"/>
          <p:cNvSpPr/>
          <p:nvPr/>
        </p:nvSpPr>
        <p:spPr>
          <a:xfrm>
            <a:off x="2967514" y="2588062"/>
            <a:ext cx="2173724" cy="1461016"/>
          </a:xfrm>
          <a:prstGeom prst="roundRect">
            <a:avLst>
              <a:gd name="adj" fmla="val 5706"/>
            </a:avLst>
          </a:prstGeom>
          <a:solidFill>
            <a:srgbClr val="E1E1EA"/>
          </a:solidFill>
          <a:ln w="7620">
            <a:solidFill>
              <a:srgbClr val="C7C7D0"/>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775" y="3178969"/>
            <a:ext cx="279083" cy="279083"/>
          </a:xfrm>
          <a:prstGeom prst="rect">
            <a:avLst/>
          </a:prstGeom>
        </p:spPr>
      </p:pic>
      <p:sp>
        <p:nvSpPr>
          <p:cNvPr id="6" name="Text 3"/>
          <p:cNvSpPr/>
          <p:nvPr/>
        </p:nvSpPr>
        <p:spPr>
          <a:xfrm>
            <a:off x="5339596" y="278642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AI Recommendations</a:t>
            </a:r>
            <a:endParaRPr lang="en-US" sz="1950" dirty="0"/>
          </a:p>
        </p:txBody>
      </p:sp>
      <p:sp>
        <p:nvSpPr>
          <p:cNvPr id="7" name="Text 4"/>
          <p:cNvSpPr/>
          <p:nvPr/>
        </p:nvSpPr>
        <p:spPr>
          <a:xfrm>
            <a:off x="5339596" y="3215640"/>
            <a:ext cx="8298656"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AI-powered personalized investment recommendations based on user risk profiles and market trends.</a:t>
            </a:r>
            <a:endParaRPr lang="en-US" sz="1550" dirty="0"/>
          </a:p>
        </p:txBody>
      </p:sp>
      <p:sp>
        <p:nvSpPr>
          <p:cNvPr id="8" name="Shape 5"/>
          <p:cNvSpPr/>
          <p:nvPr/>
        </p:nvSpPr>
        <p:spPr>
          <a:xfrm>
            <a:off x="5240417" y="4039553"/>
            <a:ext cx="8497014" cy="11430"/>
          </a:xfrm>
          <a:prstGeom prst="roundRect">
            <a:avLst>
              <a:gd name="adj" fmla="val 729302"/>
            </a:avLst>
          </a:prstGeom>
          <a:solidFill>
            <a:srgbClr val="C7C7D0"/>
          </a:solidFill>
          <a:ln/>
        </p:spPr>
      </p:sp>
      <p:sp>
        <p:nvSpPr>
          <p:cNvPr id="9" name="Shape 6"/>
          <p:cNvSpPr/>
          <p:nvPr/>
        </p:nvSpPr>
        <p:spPr>
          <a:xfrm>
            <a:off x="1880592" y="4148257"/>
            <a:ext cx="4347567" cy="1143476"/>
          </a:xfrm>
          <a:prstGeom prst="roundRect">
            <a:avLst>
              <a:gd name="adj" fmla="val 7290"/>
            </a:avLst>
          </a:prstGeom>
          <a:solidFill>
            <a:srgbClr val="E1E1EA"/>
          </a:solidFill>
          <a:ln w="7620">
            <a:solidFill>
              <a:srgbClr val="C7C7D0"/>
            </a:solidFill>
            <a:prstDash val="solid"/>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4775" y="4580453"/>
            <a:ext cx="279083" cy="279083"/>
          </a:xfrm>
          <a:prstGeom prst="rect">
            <a:avLst/>
          </a:prstGeom>
        </p:spPr>
      </p:pic>
      <p:sp>
        <p:nvSpPr>
          <p:cNvPr id="11" name="Text 7"/>
          <p:cNvSpPr/>
          <p:nvPr/>
        </p:nvSpPr>
        <p:spPr>
          <a:xfrm>
            <a:off x="6426518" y="434661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Market Indices</a:t>
            </a:r>
            <a:endParaRPr lang="en-US" sz="1950" dirty="0"/>
          </a:p>
        </p:txBody>
      </p:sp>
      <p:sp>
        <p:nvSpPr>
          <p:cNvPr id="12" name="Text 8"/>
          <p:cNvSpPr/>
          <p:nvPr/>
        </p:nvSpPr>
        <p:spPr>
          <a:xfrm>
            <a:off x="6426518" y="4775835"/>
            <a:ext cx="6742628"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Introduction of Affordability and Liquidity Indices for broader market context.</a:t>
            </a:r>
            <a:endParaRPr lang="en-US" sz="1550" dirty="0"/>
          </a:p>
        </p:txBody>
      </p:sp>
      <p:sp>
        <p:nvSpPr>
          <p:cNvPr id="13" name="Shape 9"/>
          <p:cNvSpPr/>
          <p:nvPr/>
        </p:nvSpPr>
        <p:spPr>
          <a:xfrm>
            <a:off x="6327338" y="5282208"/>
            <a:ext cx="7410093" cy="11430"/>
          </a:xfrm>
          <a:prstGeom prst="roundRect">
            <a:avLst>
              <a:gd name="adj" fmla="val 729302"/>
            </a:avLst>
          </a:prstGeom>
          <a:solidFill>
            <a:srgbClr val="C7C7D0"/>
          </a:solidFill>
          <a:ln/>
        </p:spPr>
      </p:sp>
      <p:sp>
        <p:nvSpPr>
          <p:cNvPr id="14" name="Shape 10"/>
          <p:cNvSpPr/>
          <p:nvPr/>
        </p:nvSpPr>
        <p:spPr>
          <a:xfrm>
            <a:off x="793790" y="5390912"/>
            <a:ext cx="6521410" cy="1461016"/>
          </a:xfrm>
          <a:prstGeom prst="roundRect">
            <a:avLst>
              <a:gd name="adj" fmla="val 5706"/>
            </a:avLst>
          </a:prstGeom>
          <a:solidFill>
            <a:srgbClr val="E1E1EA"/>
          </a:solidFill>
          <a:ln w="7620">
            <a:solidFill>
              <a:srgbClr val="C7C7D0"/>
            </a:solidFill>
            <a:prstDash val="solid"/>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4894" y="5981819"/>
            <a:ext cx="279083" cy="279083"/>
          </a:xfrm>
          <a:prstGeom prst="rect">
            <a:avLst/>
          </a:prstGeom>
        </p:spPr>
      </p:pic>
      <p:sp>
        <p:nvSpPr>
          <p:cNvPr id="16" name="Text 11"/>
          <p:cNvSpPr/>
          <p:nvPr/>
        </p:nvSpPr>
        <p:spPr>
          <a:xfrm>
            <a:off x="7513558" y="5589270"/>
            <a:ext cx="2501503"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Advanced Predictions</a:t>
            </a:r>
            <a:endParaRPr lang="en-US" sz="1950" dirty="0"/>
          </a:p>
        </p:txBody>
      </p:sp>
      <p:sp>
        <p:nvSpPr>
          <p:cNvPr id="17" name="Text 12"/>
          <p:cNvSpPr/>
          <p:nvPr/>
        </p:nvSpPr>
        <p:spPr>
          <a:xfrm>
            <a:off x="7513558" y="6018490"/>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ML-driven price prediction models and real-time data integration from diverse external sources.</a:t>
            </a:r>
            <a:endParaRPr lang="en-US" sz="1550" dirty="0"/>
          </a:p>
        </p:txBody>
      </p:sp>
      <p:sp>
        <p:nvSpPr>
          <p:cNvPr id="18" name="Text 13"/>
          <p:cNvSpPr/>
          <p:nvPr/>
        </p:nvSpPr>
        <p:spPr>
          <a:xfrm>
            <a:off x="793790" y="7075170"/>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These enhancements will position Laddr as a leader in data-driven real estate investment technology.</a:t>
            </a:r>
            <a:endParaRPr lang="en-US" sz="1550" dirty="0"/>
          </a:p>
        </p:txBody>
      </p:sp>
      <p:pic>
        <p:nvPicPr>
          <p:cNvPr id="19" name="Picture 18">
            <a:extLst>
              <a:ext uri="{FF2B5EF4-FFF2-40B4-BE49-F238E27FC236}">
                <a16:creationId xmlns:a16="http://schemas.microsoft.com/office/drawing/2014/main" id="{9F8B99AB-EAB0-7CD6-1C6A-E87479D16A36}"/>
              </a:ext>
            </a:extLst>
          </p:cNvPr>
          <p:cNvPicPr>
            <a:picLocks noChangeAspect="1"/>
          </p:cNvPicPr>
          <p:nvPr/>
        </p:nvPicPr>
        <p:blipFill>
          <a:blip r:embed="rId9"/>
          <a:stretch>
            <a:fillRect/>
          </a:stretch>
        </p:blipFill>
        <p:spPr>
          <a:xfrm>
            <a:off x="12678488" y="7753284"/>
            <a:ext cx="1862460" cy="4763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1147</Words>
  <Application>Microsoft Office PowerPoint</Application>
  <PresentationFormat>Custom</PresentationFormat>
  <Paragraphs>102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vt:lpstr>
      <vt:lpstr>Raleway</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NINAN GEORGE VARGHESE</dc:creator>
  <cp:lastModifiedBy>NINAN GEORGE VARGHESE</cp:lastModifiedBy>
  <cp:revision>3</cp:revision>
  <dcterms:created xsi:type="dcterms:W3CDTF">2025-11-03T08:09:58Z</dcterms:created>
  <dcterms:modified xsi:type="dcterms:W3CDTF">2025-11-03T14:36:47Z</dcterms:modified>
</cp:coreProperties>
</file>